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Nunito Sans Black"/>
      <p:bold r:id="rId24"/>
      <p:boldItalic r:id="rId25"/>
    </p:embeddedFont>
    <p:embeddedFont>
      <p:font typeface="Nuni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mpaIYgsak0iFWjVv6sDiCYLako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ymetria Diseñ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C3CED4-4A64-4599-9ACA-CF53974E5440}">
  <a:tblStyle styleId="{D9C3CED4-4A64-4599-9ACA-CF53974E544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SansBlack-bold.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ans-regular.fntdata"/><Relationship Id="rId25" Type="http://schemas.openxmlformats.org/officeDocument/2006/relationships/font" Target="fonts/NunitoSansBlack-boldItalic.fntdata"/><Relationship Id="rId28" Type="http://schemas.openxmlformats.org/officeDocument/2006/relationships/font" Target="fonts/NunitoSans-italic.fntdata"/><Relationship Id="rId27" Type="http://schemas.openxmlformats.org/officeDocument/2006/relationships/font" Target="fonts/Nunito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Sans-boldItalic.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26T17:23:37.114">
    <p:pos x="7776" y="0"/>
    <p:text/>
    <p:extLst>
      <p:ext uri="{C676402C-5697-4E1C-873F-D02D1690AC5C}">
        <p15:threadingInfo timeZoneBias="0"/>
      </p:ext>
      <p:ext uri="http://customooxmlschemas.google.com/">
        <go:slidesCustomData xmlns:go="http://customooxmlschemas.google.com/" commentPostId="AAABFCdLRk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wall.net/es/resource/3256200/regular-and-irregular-verb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 to the comprehension questions: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Sir Timothy Berners-Lee invented the World Wide Web.</a:t>
            </a:r>
            <a:endParaRPr/>
          </a:p>
          <a:p>
            <a:pPr indent="0" lvl="0" marL="0" rtl="0" algn="l">
              <a:lnSpc>
                <a:spcPct val="100000"/>
              </a:lnSpc>
              <a:spcBef>
                <a:spcPts val="0"/>
              </a:spcBef>
              <a:spcAft>
                <a:spcPts val="0"/>
              </a:spcAft>
              <a:buSzPts val="1400"/>
              <a:buNone/>
            </a:pPr>
            <a:r>
              <a:rPr lang="es-CO"/>
              <a:t>2. Berners-Lee received a knighthood from the British Queen for his efforts in inventing the World Wide Web.</a:t>
            </a:r>
            <a:endParaRPr/>
          </a:p>
          <a:p>
            <a:pPr indent="0" lvl="0" marL="0" rtl="0" algn="l">
              <a:lnSpc>
                <a:spcPct val="100000"/>
              </a:lnSpc>
              <a:spcBef>
                <a:spcPts val="0"/>
              </a:spcBef>
              <a:spcAft>
                <a:spcPts val="0"/>
              </a:spcAft>
              <a:buSzPts val="1400"/>
              <a:buNone/>
            </a:pPr>
            <a:r>
              <a:rPr lang="es-CO"/>
              <a:t>3. Berners-Lee went to Oxford University.</a:t>
            </a:r>
            <a:endParaRPr/>
          </a:p>
          <a:p>
            <a:pPr indent="0" lvl="0" marL="0" rtl="0" algn="l">
              <a:lnSpc>
                <a:spcPct val="100000"/>
              </a:lnSpc>
              <a:spcBef>
                <a:spcPts val="0"/>
              </a:spcBef>
              <a:spcAft>
                <a:spcPts val="0"/>
              </a:spcAft>
              <a:buSzPts val="1400"/>
              <a:buNone/>
            </a:pPr>
            <a:r>
              <a:rPr lang="es-CO"/>
              <a:t>4. After graduating from university, Berners-Lee worked as a computer programmer and software developer.</a:t>
            </a:r>
            <a:endParaRPr/>
          </a:p>
          <a:p>
            <a:pPr indent="0" lvl="0" marL="0" rtl="0" algn="l">
              <a:lnSpc>
                <a:spcPct val="100000"/>
              </a:lnSpc>
              <a:spcBef>
                <a:spcPts val="0"/>
              </a:spcBef>
              <a:spcAft>
                <a:spcPts val="0"/>
              </a:spcAft>
              <a:buSzPts val="1400"/>
              <a:buNone/>
            </a:pPr>
            <a:r>
              <a:rPr lang="es-CO"/>
              <a:t>5. The purpose of W3C, according to the text, is to set standards and improve the quality of the Web.</a:t>
            </a:r>
            <a:endParaRPr/>
          </a:p>
        </p:txBody>
      </p:sp>
      <p:sp>
        <p:nvSpPr>
          <p:cNvPr id="242" name="Google Shape;24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She was a pioneer in the field of radioactivity.</a:t>
            </a:r>
            <a:endParaRPr/>
          </a:p>
          <a:p>
            <a:pPr indent="0" lvl="0" marL="0" rtl="0" algn="l">
              <a:lnSpc>
                <a:spcPct val="100000"/>
              </a:lnSpc>
              <a:spcBef>
                <a:spcPts val="0"/>
              </a:spcBef>
              <a:spcAft>
                <a:spcPts val="0"/>
              </a:spcAft>
              <a:buSzPts val="1400"/>
              <a:buNone/>
            </a:pPr>
            <a:r>
              <a:rPr lang="es-CO"/>
              <a:t>2. She was the first female professor at the University of Paris.</a:t>
            </a:r>
            <a:endParaRPr/>
          </a:p>
          <a:p>
            <a:pPr indent="0" lvl="0" marL="0" rtl="0" algn="l">
              <a:lnSpc>
                <a:spcPct val="100000"/>
              </a:lnSpc>
              <a:spcBef>
                <a:spcPts val="0"/>
              </a:spcBef>
              <a:spcAft>
                <a:spcPts val="0"/>
              </a:spcAft>
              <a:buSzPts val="1400"/>
              <a:buNone/>
            </a:pPr>
            <a:r>
              <a:rPr lang="es-CO"/>
              <a:t>3. Big influence on Marie’s education early was.</a:t>
            </a:r>
            <a:endParaRPr/>
          </a:p>
          <a:p>
            <a:pPr indent="0" lvl="0" marL="0" rtl="0" algn="l">
              <a:lnSpc>
                <a:spcPct val="100000"/>
              </a:lnSpc>
              <a:spcBef>
                <a:spcPts val="0"/>
              </a:spcBef>
              <a:spcAft>
                <a:spcPts val="0"/>
              </a:spcAft>
              <a:buSzPts val="1400"/>
              <a:buNone/>
            </a:pPr>
            <a:r>
              <a:rPr lang="es-CO"/>
              <a:t>4. Marie was an exceptional student with an amazing memory.</a:t>
            </a:r>
            <a:endParaRPr/>
          </a:p>
          <a:p>
            <a:pPr indent="0" lvl="0" marL="0" rtl="0" algn="l">
              <a:lnSpc>
                <a:spcPct val="100000"/>
              </a:lnSpc>
              <a:spcBef>
                <a:spcPts val="0"/>
              </a:spcBef>
              <a:spcAft>
                <a:spcPts val="0"/>
              </a:spcAft>
              <a:buSzPts val="1400"/>
              <a:buNone/>
            </a:pPr>
            <a:r>
              <a:rPr lang="es-CO"/>
              <a:t>5. She often went without food and sleep to study.</a:t>
            </a:r>
            <a:endParaRPr/>
          </a:p>
          <a:p>
            <a:pPr indent="0" lvl="0" marL="0" rtl="0" algn="l">
              <a:lnSpc>
                <a:spcPct val="100000"/>
              </a:lnSpc>
              <a:spcBef>
                <a:spcPts val="0"/>
              </a:spcBef>
              <a:spcAft>
                <a:spcPts val="0"/>
              </a:spcAft>
              <a:buSzPts val="1400"/>
              <a:buNone/>
            </a:pPr>
            <a:r>
              <a:rPr lang="es-CO"/>
              <a:t>6. He considered Marie to be a genius.</a:t>
            </a:r>
            <a:endParaRPr/>
          </a:p>
          <a:p>
            <a:pPr indent="0" lvl="0" marL="0" rtl="0" algn="l">
              <a:lnSpc>
                <a:spcPct val="100000"/>
              </a:lnSpc>
              <a:spcBef>
                <a:spcPts val="0"/>
              </a:spcBef>
              <a:spcAft>
                <a:spcPts val="0"/>
              </a:spcAft>
              <a:buSzPts val="1400"/>
              <a:buNone/>
            </a:pPr>
            <a:r>
              <a:rPr lang="es-CO"/>
              <a:t>7. They spent most of their time together in their laboratory.</a:t>
            </a:r>
            <a:endParaRPr/>
          </a:p>
          <a:p>
            <a:pPr indent="0" lvl="0" marL="0" rtl="0" algn="l">
              <a:lnSpc>
                <a:spcPct val="100000"/>
              </a:lnSpc>
              <a:spcBef>
                <a:spcPts val="0"/>
              </a:spcBef>
              <a:spcAft>
                <a:spcPts val="0"/>
              </a:spcAft>
              <a:buSzPts val="1400"/>
              <a:buNone/>
            </a:pPr>
            <a:r>
              <a:rPr lang="es-CO"/>
              <a:t>8. She threw herself even deeper into her work.</a:t>
            </a:r>
            <a:endParaRPr/>
          </a:p>
          <a:p>
            <a:pPr indent="0" lvl="0" marL="0" rtl="0" algn="l">
              <a:lnSpc>
                <a:spcPct val="100000"/>
              </a:lnSpc>
              <a:spcBef>
                <a:spcPts val="0"/>
              </a:spcBef>
              <a:spcAft>
                <a:spcPts val="0"/>
              </a:spcAft>
              <a:buSzPts val="1400"/>
              <a:buNone/>
            </a:pPr>
            <a:r>
              <a:rPr lang="es-CO"/>
              <a:t>9. A condition caused by decades of exposure to radiation.</a:t>
            </a:r>
            <a:endParaRPr/>
          </a:p>
          <a:p>
            <a:pPr indent="0" lvl="0" marL="0" rtl="0" algn="l">
              <a:lnSpc>
                <a:spcPct val="100000"/>
              </a:lnSpc>
              <a:spcBef>
                <a:spcPts val="0"/>
              </a:spcBef>
              <a:spcAft>
                <a:spcPts val="0"/>
              </a:spcAft>
              <a:buSzPts val="1400"/>
              <a:buNone/>
            </a:pPr>
            <a:r>
              <a:rPr lang="es-CO"/>
              <a:t>10. No one knew how deadly radium was.</a:t>
            </a:r>
            <a:endParaRPr/>
          </a:p>
        </p:txBody>
      </p:sp>
      <p:sp>
        <p:nvSpPr>
          <p:cNvPr id="291" name="Google Shape;29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Answers: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O"/>
              <a:t>1. She was a pioneer in the field of radioactivity.</a:t>
            </a:r>
            <a:endParaRPr/>
          </a:p>
          <a:p>
            <a:pPr indent="0" lvl="0" marL="0" rtl="0" algn="l">
              <a:lnSpc>
                <a:spcPct val="100000"/>
              </a:lnSpc>
              <a:spcBef>
                <a:spcPts val="0"/>
              </a:spcBef>
              <a:spcAft>
                <a:spcPts val="0"/>
              </a:spcAft>
              <a:buSzPts val="1400"/>
              <a:buNone/>
            </a:pPr>
            <a:r>
              <a:rPr lang="es-CO"/>
              <a:t>2. She was the first female professor at the University of Paris.</a:t>
            </a:r>
            <a:endParaRPr/>
          </a:p>
          <a:p>
            <a:pPr indent="0" lvl="0" marL="0" rtl="0" algn="l">
              <a:lnSpc>
                <a:spcPct val="100000"/>
              </a:lnSpc>
              <a:spcBef>
                <a:spcPts val="0"/>
              </a:spcBef>
              <a:spcAft>
                <a:spcPts val="0"/>
              </a:spcAft>
              <a:buSzPts val="1400"/>
              <a:buNone/>
            </a:pPr>
            <a:r>
              <a:rPr lang="es-CO"/>
              <a:t>3. Big influence on Marie’s education early was.</a:t>
            </a:r>
            <a:endParaRPr/>
          </a:p>
          <a:p>
            <a:pPr indent="0" lvl="0" marL="0" rtl="0" algn="l">
              <a:lnSpc>
                <a:spcPct val="100000"/>
              </a:lnSpc>
              <a:spcBef>
                <a:spcPts val="0"/>
              </a:spcBef>
              <a:spcAft>
                <a:spcPts val="0"/>
              </a:spcAft>
              <a:buSzPts val="1400"/>
              <a:buNone/>
            </a:pPr>
            <a:r>
              <a:rPr lang="es-CO"/>
              <a:t>4. Marie was an exceptional student with an amazing memory.</a:t>
            </a:r>
            <a:endParaRPr/>
          </a:p>
          <a:p>
            <a:pPr indent="0" lvl="0" marL="0" rtl="0" algn="l">
              <a:lnSpc>
                <a:spcPct val="100000"/>
              </a:lnSpc>
              <a:spcBef>
                <a:spcPts val="0"/>
              </a:spcBef>
              <a:spcAft>
                <a:spcPts val="0"/>
              </a:spcAft>
              <a:buSzPts val="1400"/>
              <a:buNone/>
            </a:pPr>
            <a:r>
              <a:rPr lang="es-CO"/>
              <a:t>5. She often went without food and sleep to study.</a:t>
            </a:r>
            <a:endParaRPr/>
          </a:p>
          <a:p>
            <a:pPr indent="0" lvl="0" marL="0" rtl="0" algn="l">
              <a:lnSpc>
                <a:spcPct val="100000"/>
              </a:lnSpc>
              <a:spcBef>
                <a:spcPts val="0"/>
              </a:spcBef>
              <a:spcAft>
                <a:spcPts val="0"/>
              </a:spcAft>
              <a:buSzPts val="1400"/>
              <a:buNone/>
            </a:pPr>
            <a:r>
              <a:rPr lang="es-CO"/>
              <a:t>6. He considered Marie to be a genius.</a:t>
            </a:r>
            <a:endParaRPr/>
          </a:p>
          <a:p>
            <a:pPr indent="0" lvl="0" marL="0" rtl="0" algn="l">
              <a:lnSpc>
                <a:spcPct val="100000"/>
              </a:lnSpc>
              <a:spcBef>
                <a:spcPts val="0"/>
              </a:spcBef>
              <a:spcAft>
                <a:spcPts val="0"/>
              </a:spcAft>
              <a:buSzPts val="1400"/>
              <a:buNone/>
            </a:pPr>
            <a:r>
              <a:rPr lang="es-CO"/>
              <a:t>7. They spent most of their time together in their laboratory.</a:t>
            </a:r>
            <a:endParaRPr/>
          </a:p>
          <a:p>
            <a:pPr indent="0" lvl="0" marL="0" rtl="0" algn="l">
              <a:lnSpc>
                <a:spcPct val="100000"/>
              </a:lnSpc>
              <a:spcBef>
                <a:spcPts val="0"/>
              </a:spcBef>
              <a:spcAft>
                <a:spcPts val="0"/>
              </a:spcAft>
              <a:buSzPts val="1400"/>
              <a:buNone/>
            </a:pPr>
            <a:r>
              <a:rPr lang="es-CO"/>
              <a:t>8. She threw herself even deeper into her work.</a:t>
            </a:r>
            <a:endParaRPr/>
          </a:p>
          <a:p>
            <a:pPr indent="0" lvl="0" marL="0" rtl="0" algn="l">
              <a:lnSpc>
                <a:spcPct val="100000"/>
              </a:lnSpc>
              <a:spcBef>
                <a:spcPts val="0"/>
              </a:spcBef>
              <a:spcAft>
                <a:spcPts val="0"/>
              </a:spcAft>
              <a:buSzPts val="1400"/>
              <a:buNone/>
            </a:pPr>
            <a:r>
              <a:rPr lang="es-CO"/>
              <a:t>9. A condition caused by decades of exposure to radiation.</a:t>
            </a:r>
            <a:endParaRPr/>
          </a:p>
          <a:p>
            <a:pPr indent="0" lvl="0" marL="0" rtl="0" algn="l">
              <a:lnSpc>
                <a:spcPct val="100000"/>
              </a:lnSpc>
              <a:spcBef>
                <a:spcPts val="0"/>
              </a:spcBef>
              <a:spcAft>
                <a:spcPts val="0"/>
              </a:spcAft>
              <a:buSzPts val="1400"/>
              <a:buNone/>
            </a:pPr>
            <a:r>
              <a:rPr lang="es-CO"/>
              <a:t>10. No one knew how deadly radium was.</a:t>
            </a:r>
            <a:endParaRPr/>
          </a:p>
        </p:txBody>
      </p:sp>
      <p:sp>
        <p:nvSpPr>
          <p:cNvPr id="307" name="Google Shape;30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Warm up regular and irregular verbs: </a:t>
            </a:r>
            <a:r>
              <a:rPr lang="es-CO" u="sng">
                <a:solidFill>
                  <a:schemeClr val="hlink"/>
                </a:solidFill>
                <a:hlinkClick r:id="rId2"/>
              </a:rPr>
              <a:t>https://wordwall.net/es/resource/3256200/regular-and-irregular-verbs</a:t>
            </a:r>
            <a:r>
              <a:rPr lang="es-CO"/>
              <a:t> </a:t>
            </a:r>
            <a:endParaRPr/>
          </a:p>
        </p:txBody>
      </p:sp>
      <p:sp>
        <p:nvSpPr>
          <p:cNvPr id="323" name="Google Shape;32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Which other influential people do you know in IT?</a:t>
            </a:r>
            <a:endParaRPr/>
          </a:p>
        </p:txBody>
      </p:sp>
      <p:sp>
        <p:nvSpPr>
          <p:cNvPr id="140" name="Google Shape;1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C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CO"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3a1130d8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1f3a1130d8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1f3a1130d8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2" name="Shape 72"/>
        <p:cNvGrpSpPr/>
        <p:nvPr/>
      </p:nvGrpSpPr>
      <p:grpSpPr>
        <a:xfrm>
          <a:off x="0" y="0"/>
          <a:ext cx="0" cy="0"/>
          <a:chOff x="0" y="0"/>
          <a:chExt cx="0" cy="0"/>
        </a:xfrm>
      </p:grpSpPr>
      <p:sp>
        <p:nvSpPr>
          <p:cNvPr id="73" name="Google Shape;7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9" name="Shape 19"/>
        <p:cNvGrpSpPr/>
        <p:nvPr/>
      </p:nvGrpSpPr>
      <p:grpSpPr>
        <a:xfrm>
          <a:off x="0" y="0"/>
          <a:ext cx="0" cy="0"/>
          <a:chOff x="0" y="0"/>
          <a:chExt cx="0" cy="0"/>
        </a:xfrm>
      </p:grpSpPr>
      <p:sp>
        <p:nvSpPr>
          <p:cNvPr id="20" name="Google Shape;2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5" name="Shape 25"/>
        <p:cNvGrpSpPr/>
        <p:nvPr/>
      </p:nvGrpSpPr>
      <p:grpSpPr>
        <a:xfrm>
          <a:off x="0" y="0"/>
          <a:ext cx="0" cy="0"/>
          <a:chOff x="0" y="0"/>
          <a:chExt cx="0" cy="0"/>
        </a:xfrm>
      </p:grpSpPr>
      <p:sp>
        <p:nvSpPr>
          <p:cNvPr id="26" name="Google Shape;26;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1" name="Shape 31"/>
        <p:cNvGrpSpPr/>
        <p:nvPr/>
      </p:nvGrpSpPr>
      <p:grpSpPr>
        <a:xfrm>
          <a:off x="0" y="0"/>
          <a:ext cx="0" cy="0"/>
          <a:chOff x="0" y="0"/>
          <a:chExt cx="0" cy="0"/>
        </a:xfrm>
      </p:grpSpPr>
      <p:sp>
        <p:nvSpPr>
          <p:cNvPr id="32" name="Google Shape;3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 name="Shape 38"/>
        <p:cNvGrpSpPr/>
        <p:nvPr/>
      </p:nvGrpSpPr>
      <p:grpSpPr>
        <a:xfrm>
          <a:off x="0" y="0"/>
          <a:ext cx="0" cy="0"/>
          <a:chOff x="0" y="0"/>
          <a:chExt cx="0" cy="0"/>
        </a:xfrm>
      </p:grpSpPr>
      <p:sp>
        <p:nvSpPr>
          <p:cNvPr id="39" name="Google Shape;39;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7" name="Shape 47"/>
        <p:cNvGrpSpPr/>
        <p:nvPr/>
      </p:nvGrpSpPr>
      <p:grpSpPr>
        <a:xfrm>
          <a:off x="0" y="0"/>
          <a:ext cx="0" cy="0"/>
          <a:chOff x="0" y="0"/>
          <a:chExt cx="0" cy="0"/>
        </a:xfrm>
      </p:grpSpPr>
      <p:sp>
        <p:nvSpPr>
          <p:cNvPr id="48" name="Google Shape;4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2" name="Shape 52"/>
        <p:cNvGrpSpPr/>
        <p:nvPr/>
      </p:nvGrpSpPr>
      <p:grpSpPr>
        <a:xfrm>
          <a:off x="0" y="0"/>
          <a:ext cx="0" cy="0"/>
          <a:chOff x="0" y="0"/>
          <a:chExt cx="0" cy="0"/>
        </a:xfrm>
      </p:grpSpPr>
      <p:sp>
        <p:nvSpPr>
          <p:cNvPr id="53" name="Google Shape;5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p:nvPr>
            <p:ph idx="2" type="pic"/>
          </p:nvPr>
        </p:nvSpPr>
        <p:spPr>
          <a:xfrm>
            <a:off x="5183188" y="987425"/>
            <a:ext cx="6172200" cy="4873625"/>
          </a:xfrm>
          <a:prstGeom prst="rect">
            <a:avLst/>
          </a:prstGeom>
          <a:noFill/>
          <a:ln>
            <a:noFill/>
          </a:ln>
        </p:spPr>
      </p:sp>
      <p:sp>
        <p:nvSpPr>
          <p:cNvPr id="62" name="Google Shape;6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6" name="Shape 66"/>
        <p:cNvGrpSpPr/>
        <p:nvPr/>
      </p:nvGrpSpPr>
      <p:grpSpPr>
        <a:xfrm>
          <a:off x="0" y="0"/>
          <a:ext cx="0" cy="0"/>
          <a:chOff x="0" y="0"/>
          <a:chExt cx="0" cy="0"/>
        </a:xfrm>
      </p:grpSpPr>
      <p:sp>
        <p:nvSpPr>
          <p:cNvPr id="67" name="Google Shape;6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hyperlink" Target="https://es.educaplay.com/recursos-educativos/18365567-tim_bernes_lee.html" TargetMode="External"/><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5.png"/><Relationship Id="rId9" Type="http://schemas.openxmlformats.org/officeDocument/2006/relationships/hyperlink" Target="https://wordwall.net/es/resource/70416615/james-gosling" TargetMode="Externa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hyperlink" Target="https://wordwall.net/es/resource/70416615/james-gosling" TargetMode="External"/><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25.png"/><Relationship Id="rId8" Type="http://schemas.openxmlformats.org/officeDocument/2006/relationships/hyperlink" Target="https://wordwall.net/es/resource/3256200/regular-and-irregular-verb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22.png"/><Relationship Id="rId9"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2.jp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hyperlink" Target="https://wordwall.net/es/resource/20078582/getting-to-know-yo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2.png"/><Relationship Id="rId9" Type="http://schemas.openxmlformats.org/officeDocument/2006/relationships/image" Target="../media/image19.jpg"/><Relationship Id="rId5" Type="http://schemas.openxmlformats.org/officeDocument/2006/relationships/image" Target="../media/image28.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1"/>
          <p:cNvGrpSpPr/>
          <p:nvPr/>
        </p:nvGrpSpPr>
        <p:grpSpPr>
          <a:xfrm>
            <a:off x="0" y="-1"/>
            <a:ext cx="12192000" cy="6858002"/>
            <a:chOff x="0" y="317351"/>
            <a:chExt cx="12192000" cy="6858002"/>
          </a:xfrm>
        </p:grpSpPr>
        <p:pic>
          <p:nvPicPr>
            <p:cNvPr id="84" name="Google Shape;84;p1"/>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86" name="Google Shape;86;p1"/>
          <p:cNvPicPr preferRelativeResize="0"/>
          <p:nvPr/>
        </p:nvPicPr>
        <p:blipFill rotWithShape="1">
          <a:blip r:embed="rId5">
            <a:alphaModFix/>
          </a:blip>
          <a:srcRect b="0" l="0" r="0" t="0"/>
          <a:stretch/>
        </p:blipFill>
        <p:spPr>
          <a:xfrm>
            <a:off x="4219039" y="647754"/>
            <a:ext cx="3753920" cy="1798753"/>
          </a:xfrm>
          <a:prstGeom prst="rect">
            <a:avLst/>
          </a:prstGeom>
          <a:noFill/>
          <a:ln>
            <a:noFill/>
          </a:ln>
        </p:spPr>
      </p:pic>
      <p:sp>
        <p:nvSpPr>
          <p:cNvPr id="87" name="Google Shape;87;p1"/>
          <p:cNvSpPr txBox="1"/>
          <p:nvPr/>
        </p:nvSpPr>
        <p:spPr>
          <a:xfrm>
            <a:off x="2158676" y="2392672"/>
            <a:ext cx="7874647"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0"/>
              <a:buFont typeface="Arial"/>
              <a:buNone/>
            </a:pPr>
            <a:r>
              <a:rPr b="1" i="0" lang="es-CO" sz="7000" u="none" cap="none" strike="noStrike">
                <a:solidFill>
                  <a:schemeClr val="lt1"/>
                </a:solidFill>
                <a:latin typeface="Nunito Sans Black"/>
                <a:ea typeface="Nunito Sans Black"/>
                <a:cs typeface="Nunito Sans Black"/>
                <a:sym typeface="Nunito Sans Black"/>
              </a:rPr>
              <a:t>Bootcamp</a:t>
            </a:r>
            <a:endParaRPr b="1" i="0" sz="7000" u="none" cap="none" strike="noStrike">
              <a:solidFill>
                <a:schemeClr val="lt1"/>
              </a:solidFill>
              <a:latin typeface="Nunito Sans Black"/>
              <a:ea typeface="Nunito Sans Black"/>
              <a:cs typeface="Nunito Sans Black"/>
              <a:sym typeface="Nunito Sans Black"/>
            </a:endParaRPr>
          </a:p>
        </p:txBody>
      </p:sp>
      <p:sp>
        <p:nvSpPr>
          <p:cNvPr id="88" name="Google Shape;88;p1"/>
          <p:cNvSpPr txBox="1"/>
          <p:nvPr/>
        </p:nvSpPr>
        <p:spPr>
          <a:xfrm>
            <a:off x="2185075" y="3581822"/>
            <a:ext cx="787464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chemeClr val="lt1"/>
                </a:solidFill>
                <a:latin typeface="Nunito Sans Black"/>
                <a:ea typeface="Nunito Sans Black"/>
                <a:cs typeface="Nunito Sans Black"/>
                <a:sym typeface="Nunito Sans Black"/>
              </a:rPr>
              <a:t>FAMOUS PEOPLE IN IT</a:t>
            </a:r>
            <a:endParaRPr b="0" i="0" sz="4000" u="none" cap="none" strike="noStrike">
              <a:solidFill>
                <a:schemeClr val="lt1"/>
              </a:solidFill>
              <a:latin typeface="Nunito Sans Black"/>
              <a:ea typeface="Nunito Sans Black"/>
              <a:cs typeface="Nunito Sans Black"/>
              <a:sym typeface="Nunito Sans Black"/>
            </a:endParaRPr>
          </a:p>
        </p:txBody>
      </p:sp>
      <p:pic>
        <p:nvPicPr>
          <p:cNvPr id="89" name="Google Shape;89;p1"/>
          <p:cNvPicPr preferRelativeResize="0"/>
          <p:nvPr/>
        </p:nvPicPr>
        <p:blipFill rotWithShape="1">
          <a:blip r:embed="rId6">
            <a:alphaModFix/>
          </a:blip>
          <a:srcRect b="0" l="0" r="0" t="0"/>
          <a:stretch/>
        </p:blipFill>
        <p:spPr>
          <a:xfrm>
            <a:off x="9712776" y="5933677"/>
            <a:ext cx="2164967" cy="669682"/>
          </a:xfrm>
          <a:prstGeom prst="rect">
            <a:avLst/>
          </a:prstGeom>
          <a:noFill/>
          <a:ln>
            <a:noFill/>
          </a:ln>
        </p:spPr>
      </p:pic>
      <p:grpSp>
        <p:nvGrpSpPr>
          <p:cNvPr id="90" name="Google Shape;90;p1"/>
          <p:cNvGrpSpPr/>
          <p:nvPr/>
        </p:nvGrpSpPr>
        <p:grpSpPr>
          <a:xfrm>
            <a:off x="626477" y="254641"/>
            <a:ext cx="11251266" cy="983288"/>
            <a:chOff x="626477" y="254641"/>
            <a:chExt cx="11251266" cy="983288"/>
          </a:xfrm>
        </p:grpSpPr>
        <p:pic>
          <p:nvPicPr>
            <p:cNvPr id="91" name="Google Shape;91;p1"/>
            <p:cNvPicPr preferRelativeResize="0"/>
            <p:nvPr/>
          </p:nvPicPr>
          <p:blipFill rotWithShape="1">
            <a:blip r:embed="rId7">
              <a:alphaModFix/>
            </a:blip>
            <a:srcRect b="0" l="0" r="0" t="0"/>
            <a:stretch/>
          </p:blipFill>
          <p:spPr>
            <a:xfrm>
              <a:off x="10059722" y="254641"/>
              <a:ext cx="1818021" cy="983288"/>
            </a:xfrm>
            <a:prstGeom prst="rect">
              <a:avLst/>
            </a:prstGeom>
            <a:noFill/>
            <a:ln>
              <a:noFill/>
            </a:ln>
          </p:spPr>
        </p:pic>
        <p:pic>
          <p:nvPicPr>
            <p:cNvPr id="92" name="Google Shape;92;p1"/>
            <p:cNvPicPr preferRelativeResize="0"/>
            <p:nvPr/>
          </p:nvPicPr>
          <p:blipFill rotWithShape="1">
            <a:blip r:embed="rId8">
              <a:alphaModFix/>
            </a:blip>
            <a:srcRect b="0" l="0" r="0" t="0"/>
            <a:stretch/>
          </p:blipFill>
          <p:spPr>
            <a:xfrm>
              <a:off x="626477" y="484081"/>
              <a:ext cx="1505800" cy="524408"/>
            </a:xfrm>
            <a:prstGeom prst="rect">
              <a:avLst/>
            </a:prstGeom>
            <a:noFill/>
            <a:ln>
              <a:noFill/>
            </a:ln>
          </p:spPr>
        </p:pic>
      </p:grpSp>
      <p:sp>
        <p:nvSpPr>
          <p:cNvPr id="93" name="Google Shape;93;p1"/>
          <p:cNvSpPr/>
          <p:nvPr/>
        </p:nvSpPr>
        <p:spPr>
          <a:xfrm>
            <a:off x="4545327" y="4447770"/>
            <a:ext cx="3585799"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2400" u="none" cap="none" strike="noStrike">
                <a:solidFill>
                  <a:srgbClr val="D2A6FF"/>
                </a:solidFill>
                <a:latin typeface="Nunito Sans"/>
                <a:ea typeface="Nunito Sans"/>
                <a:cs typeface="Nunito Sans"/>
                <a:sym typeface="Nunito Sans"/>
              </a:rPr>
              <a:t>Basic Level</a:t>
            </a:r>
            <a:endParaRPr b="0" i="0" sz="2400" u="none" cap="none" strike="noStrike">
              <a:solidFill>
                <a:srgbClr val="000000"/>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800"/>
              <a:buFont typeface="Arial"/>
              <a:buNone/>
            </a:pPr>
            <a:r>
              <a:rPr b="0" i="0" lang="es-CO" sz="2400" u="none" cap="none" strike="noStrike">
                <a:solidFill>
                  <a:srgbClr val="D2A6FF"/>
                </a:solidFill>
                <a:latin typeface="Nunito Sans"/>
                <a:ea typeface="Nunito Sans"/>
                <a:cs typeface="Nunito Sans"/>
                <a:sym typeface="Nunito Sans"/>
              </a:rPr>
              <a:t>CAROLINA GOMEZ M.</a:t>
            </a:r>
            <a:endParaRPr b="0" i="0" sz="2400" u="none" cap="none" strike="noStrike">
              <a:solidFill>
                <a:srgbClr val="000000"/>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800"/>
              <a:buFont typeface="Arial"/>
              <a:buNone/>
            </a:pPr>
            <a:r>
              <a:rPr b="0" i="0" lang="es-CO" sz="2400" u="none" cap="none" strike="noStrike">
                <a:solidFill>
                  <a:srgbClr val="D2A6FF"/>
                </a:solidFill>
                <a:latin typeface="Nunito Sans"/>
                <a:ea typeface="Nunito Sans"/>
                <a:cs typeface="Nunito Sans"/>
                <a:sym typeface="Nunito Sans"/>
              </a:rPr>
              <a:t>MAY 20th, 2024</a:t>
            </a:r>
            <a:endParaRPr b="0" i="0" sz="2400" u="none" cap="none" strike="noStrike">
              <a:solidFill>
                <a:srgbClr val="D2A6FF"/>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7"/>
          <p:cNvPicPr preferRelativeResize="0"/>
          <p:nvPr/>
        </p:nvPicPr>
        <p:blipFill rotWithShape="1">
          <a:blip r:embed="rId3">
            <a:alphaModFix/>
          </a:blip>
          <a:srcRect b="0" l="25589" r="15148" t="0"/>
          <a:stretch/>
        </p:blipFill>
        <p:spPr>
          <a:xfrm>
            <a:off x="0" y="0"/>
            <a:ext cx="6096000" cy="6858000"/>
          </a:xfrm>
          <a:prstGeom prst="rect">
            <a:avLst/>
          </a:prstGeom>
          <a:noFill/>
          <a:ln>
            <a:noFill/>
          </a:ln>
        </p:spPr>
      </p:pic>
      <p:sp>
        <p:nvSpPr>
          <p:cNvPr id="245" name="Google Shape;245;p27"/>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27"/>
          <p:cNvSpPr/>
          <p:nvPr/>
        </p:nvSpPr>
        <p:spPr>
          <a:xfrm>
            <a:off x="6627875" y="1315405"/>
            <a:ext cx="3879073" cy="6350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27"/>
          <p:cNvSpPr txBox="1"/>
          <p:nvPr/>
        </p:nvSpPr>
        <p:spPr>
          <a:xfrm>
            <a:off x="6956789" y="1291262"/>
            <a:ext cx="34068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Questions</a:t>
            </a:r>
            <a:endParaRPr b="0" i="0" sz="1400" u="none" cap="none" strike="noStrike">
              <a:solidFill>
                <a:srgbClr val="000000"/>
              </a:solidFill>
              <a:latin typeface="Arial"/>
              <a:ea typeface="Arial"/>
              <a:cs typeface="Arial"/>
              <a:sym typeface="Arial"/>
            </a:endParaRPr>
          </a:p>
        </p:txBody>
      </p:sp>
      <p:grpSp>
        <p:nvGrpSpPr>
          <p:cNvPr id="248" name="Google Shape;248;p27"/>
          <p:cNvGrpSpPr/>
          <p:nvPr/>
        </p:nvGrpSpPr>
        <p:grpSpPr>
          <a:xfrm>
            <a:off x="601045" y="195198"/>
            <a:ext cx="10989910" cy="770002"/>
            <a:chOff x="626478" y="195198"/>
            <a:chExt cx="10989910" cy="770002"/>
          </a:xfrm>
        </p:grpSpPr>
        <p:pic>
          <p:nvPicPr>
            <p:cNvPr id="249" name="Google Shape;249;p27"/>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50" name="Google Shape;250;p27"/>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251" name="Google Shape;251;p27"/>
          <p:cNvPicPr preferRelativeResize="0"/>
          <p:nvPr/>
        </p:nvPicPr>
        <p:blipFill rotWithShape="1">
          <a:blip r:embed="rId6">
            <a:alphaModFix/>
          </a:blip>
          <a:srcRect b="0" l="0" r="0" t="0"/>
          <a:stretch/>
        </p:blipFill>
        <p:spPr>
          <a:xfrm>
            <a:off x="518330" y="5353058"/>
            <a:ext cx="2339170" cy="1120852"/>
          </a:xfrm>
          <a:prstGeom prst="rect">
            <a:avLst/>
          </a:prstGeom>
          <a:noFill/>
          <a:ln>
            <a:noFill/>
          </a:ln>
        </p:spPr>
      </p:pic>
      <p:sp>
        <p:nvSpPr>
          <p:cNvPr id="252" name="Google Shape;252;p27"/>
          <p:cNvSpPr txBox="1"/>
          <p:nvPr/>
        </p:nvSpPr>
        <p:spPr>
          <a:xfrm>
            <a:off x="6602828" y="5913484"/>
            <a:ext cx="507084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7">
                  <a:extLst>
                    <a:ext uri="{A12FA001-AC4F-418D-AE19-62706E023703}">
                      <ahyp:hlinkClr val="tx"/>
                    </a:ext>
                  </a:extLst>
                </a:hlinkClick>
              </a:rPr>
              <a:t>https://es.educaplay.com/recursos-educativos/18365567-tim_bernes_lee.html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53" name="Google Shape;253;p27"/>
          <p:cNvPicPr preferRelativeResize="0"/>
          <p:nvPr/>
        </p:nvPicPr>
        <p:blipFill rotWithShape="1">
          <a:blip r:embed="rId8">
            <a:alphaModFix/>
          </a:blip>
          <a:srcRect b="26224" l="26249" r="25847" t="29160"/>
          <a:stretch/>
        </p:blipFill>
        <p:spPr>
          <a:xfrm>
            <a:off x="6218068" y="2508540"/>
            <a:ext cx="5840361" cy="30581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28"/>
          <p:cNvGrpSpPr/>
          <p:nvPr/>
        </p:nvGrpSpPr>
        <p:grpSpPr>
          <a:xfrm>
            <a:off x="597743" y="203053"/>
            <a:ext cx="10996514" cy="770002"/>
            <a:chOff x="597743" y="203053"/>
            <a:chExt cx="10996514" cy="770002"/>
          </a:xfrm>
        </p:grpSpPr>
        <p:pic>
          <p:nvPicPr>
            <p:cNvPr id="260" name="Google Shape;260;p28"/>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261" name="Google Shape;261;p28"/>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sp>
        <p:nvSpPr>
          <p:cNvPr id="262" name="Google Shape;262;p28"/>
          <p:cNvSpPr txBox="1"/>
          <p:nvPr/>
        </p:nvSpPr>
        <p:spPr>
          <a:xfrm>
            <a:off x="597743" y="973055"/>
            <a:ext cx="3479582"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Activity 1/2</a:t>
            </a:r>
            <a:endParaRPr b="0" i="0" sz="1400" u="none" cap="none" strike="noStrike">
              <a:solidFill>
                <a:srgbClr val="000000"/>
              </a:solidFill>
              <a:latin typeface="Arial"/>
              <a:ea typeface="Arial"/>
              <a:cs typeface="Arial"/>
              <a:sym typeface="Arial"/>
            </a:endParaRPr>
          </a:p>
        </p:txBody>
      </p:sp>
      <p:sp>
        <p:nvSpPr>
          <p:cNvPr id="263" name="Google Shape;263;p28"/>
          <p:cNvSpPr txBox="1"/>
          <p:nvPr/>
        </p:nvSpPr>
        <p:spPr>
          <a:xfrm>
            <a:off x="597743" y="2225808"/>
            <a:ext cx="11364408"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1F2072"/>
                </a:solidFill>
                <a:latin typeface="Nunito Sans"/>
                <a:ea typeface="Nunito Sans"/>
                <a:cs typeface="Nunito Sans"/>
                <a:sym typeface="Nunito Sans"/>
              </a:rPr>
              <a:t>Sir Timothy Berners-Lee is a </a:t>
            </a:r>
            <a:r>
              <a:rPr b="0" i="1" lang="es-CO" sz="2400" u="sng" cap="none" strike="noStrike">
                <a:solidFill>
                  <a:srgbClr val="1F2072"/>
                </a:solidFill>
                <a:highlight>
                  <a:srgbClr val="00FFFF"/>
                </a:highlight>
                <a:latin typeface="Nunito Sans"/>
                <a:ea typeface="Nunito Sans"/>
                <a:cs typeface="Nunito Sans"/>
                <a:sym typeface="Nunito Sans"/>
              </a:rPr>
              <a:t>British</a:t>
            </a:r>
            <a:r>
              <a:rPr b="0" i="1" lang="es-CO" sz="2400" u="none" cap="none" strike="noStrike">
                <a:solidFill>
                  <a:srgbClr val="1F2072"/>
                </a:solidFill>
                <a:highlight>
                  <a:srgbClr val="00FFFF"/>
                </a:highlight>
                <a:latin typeface="Nunito Sans"/>
                <a:ea typeface="Nunito Sans"/>
                <a:cs typeface="Nunito Sans"/>
                <a:sym typeface="Nunito Sans"/>
              </a:rPr>
              <a:t> / Briton</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computer scientist who invented the World Wide Web. He received a </a:t>
            </a:r>
            <a:r>
              <a:rPr b="0" i="1" lang="es-CO" sz="2400" u="none" cap="none" strike="noStrike">
                <a:solidFill>
                  <a:srgbClr val="1F2072"/>
                </a:solidFill>
                <a:highlight>
                  <a:srgbClr val="00FFFF"/>
                </a:highlight>
                <a:latin typeface="Nunito Sans"/>
                <a:ea typeface="Nunito Sans"/>
                <a:cs typeface="Nunito Sans"/>
                <a:sym typeface="Nunito Sans"/>
              </a:rPr>
              <a:t>nightcap / </a:t>
            </a:r>
            <a:r>
              <a:rPr b="0" i="1" lang="es-CO" sz="2400" u="sng" cap="none" strike="noStrike">
                <a:solidFill>
                  <a:srgbClr val="1F2072"/>
                </a:solidFill>
                <a:highlight>
                  <a:srgbClr val="00FFFF"/>
                </a:highlight>
                <a:latin typeface="Nunito Sans"/>
                <a:ea typeface="Nunito Sans"/>
                <a:cs typeface="Nunito Sans"/>
                <a:sym typeface="Nunito Sans"/>
              </a:rPr>
              <a:t>knighthood</a:t>
            </a:r>
            <a:r>
              <a:rPr b="0" i="0" lang="es-CO" sz="2400" u="sng"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from the British Queen for his efforts (so he is called ‘Sir’). He is director of W3C, which </a:t>
            </a:r>
            <a:r>
              <a:rPr b="0" i="0" lang="es-CO" sz="2400" u="none" cap="none" strike="noStrike">
                <a:solidFill>
                  <a:srgbClr val="1F2072"/>
                </a:solidFill>
                <a:highlight>
                  <a:srgbClr val="00FFFF"/>
                </a:highlight>
                <a:latin typeface="Nunito Sans"/>
                <a:ea typeface="Nunito Sans"/>
                <a:cs typeface="Nunito Sans"/>
                <a:sym typeface="Nunito Sans"/>
              </a:rPr>
              <a:t>looks </a:t>
            </a:r>
            <a:r>
              <a:rPr b="0" i="1" lang="es-CO" sz="2400" u="none" cap="none" strike="noStrike">
                <a:solidFill>
                  <a:srgbClr val="1F2072"/>
                </a:solidFill>
                <a:highlight>
                  <a:srgbClr val="00FFFF"/>
                </a:highlight>
                <a:latin typeface="Nunito Sans"/>
                <a:ea typeface="Nunito Sans"/>
                <a:cs typeface="Nunito Sans"/>
                <a:sym typeface="Nunito Sans"/>
              </a:rPr>
              <a:t>up / </a:t>
            </a:r>
            <a:r>
              <a:rPr b="0" i="1" lang="es-CO" sz="2400" u="sng" cap="none" strike="noStrike">
                <a:solidFill>
                  <a:srgbClr val="1F2072"/>
                </a:solidFill>
                <a:highlight>
                  <a:srgbClr val="00FFFF"/>
                </a:highlight>
                <a:latin typeface="Nunito Sans"/>
                <a:ea typeface="Nunito Sans"/>
                <a:cs typeface="Nunito Sans"/>
                <a:sym typeface="Nunito Sans"/>
              </a:rPr>
              <a:t>after</a:t>
            </a:r>
            <a:r>
              <a:rPr b="0" i="0" lang="es-CO" sz="2400" u="sng"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the Web’s development. A leading British newspaper ranked him as the world’s greatest living genius. Today’s world would be very different without his </a:t>
            </a:r>
            <a:r>
              <a:rPr b="0" i="1" lang="es-CO" sz="2400" u="none" cap="none" strike="noStrike">
                <a:solidFill>
                  <a:srgbClr val="1F2072"/>
                </a:solidFill>
                <a:highlight>
                  <a:srgbClr val="00FFFF"/>
                </a:highlight>
                <a:latin typeface="Nunito Sans"/>
                <a:ea typeface="Nunito Sans"/>
                <a:cs typeface="Nunito Sans"/>
                <a:sym typeface="Nunito Sans"/>
              </a:rPr>
              <a:t>discovered  / </a:t>
            </a:r>
            <a:r>
              <a:rPr b="0" i="1" lang="es-CO" sz="2400" u="sng" cap="none" strike="noStrike">
                <a:solidFill>
                  <a:srgbClr val="1F2072"/>
                </a:solidFill>
                <a:highlight>
                  <a:srgbClr val="00FFFF"/>
                </a:highlight>
                <a:latin typeface="Nunito Sans"/>
                <a:ea typeface="Nunito Sans"/>
                <a:cs typeface="Nunito Sans"/>
                <a:sym typeface="Nunito Sans"/>
              </a:rPr>
              <a:t>discovery</a:t>
            </a:r>
            <a:r>
              <a:rPr b="0" i="0" lang="es-CO" sz="2400" u="sng" cap="none" strike="noStrike">
                <a:solidFill>
                  <a:srgbClr val="1F2072"/>
                </a:solidFill>
                <a:highlight>
                  <a:srgbClr val="00FFFF"/>
                </a:highlight>
                <a:latin typeface="Nunito Sans"/>
                <a:ea typeface="Nunito Sans"/>
                <a:cs typeface="Nunito Sans"/>
                <a:sym typeface="Nunito Sans"/>
              </a:rPr>
              <a:t>.</a:t>
            </a:r>
            <a:endParaRPr b="0" i="0" sz="1400" u="sng" cap="none" strike="noStrike">
              <a:solidFill>
                <a:srgbClr val="000000"/>
              </a:solidFill>
              <a:highlight>
                <a:srgbClr val="00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1F2072"/>
              </a:solidFill>
              <a:latin typeface="Nunito Sans"/>
              <a:ea typeface="Nunito Sans"/>
              <a:cs typeface="Nunito Sans"/>
              <a:sym typeface="Nunito Sans"/>
            </a:endParaRPr>
          </a:p>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1F2072"/>
                </a:solidFill>
                <a:latin typeface="Nunito Sans"/>
                <a:ea typeface="Nunito Sans"/>
                <a:cs typeface="Nunito Sans"/>
                <a:sym typeface="Nunito Sans"/>
              </a:rPr>
              <a:t>Berners-Lee was born in 1955 to parents who were</a:t>
            </a:r>
            <a:r>
              <a:rPr b="0" i="1" lang="es-CO" sz="2400" u="none" cap="none" strike="noStrike">
                <a:solidFill>
                  <a:srgbClr val="1F2072"/>
                </a:solidFill>
                <a:latin typeface="Nunito Sans"/>
                <a:ea typeface="Nunito Sans"/>
                <a:cs typeface="Nunito Sans"/>
                <a:sym typeface="Nunito Sans"/>
              </a:rPr>
              <a:t> </a:t>
            </a:r>
            <a:r>
              <a:rPr b="0" i="1" lang="es-CO" sz="2400" u="none" cap="none" strike="noStrike">
                <a:solidFill>
                  <a:srgbClr val="1F2072"/>
                </a:solidFill>
                <a:highlight>
                  <a:srgbClr val="00FFFF"/>
                </a:highlight>
                <a:latin typeface="Nunito Sans"/>
                <a:ea typeface="Nunito Sans"/>
                <a:cs typeface="Nunito Sans"/>
                <a:sym typeface="Nunito Sans"/>
              </a:rPr>
              <a:t>mathematics / </a:t>
            </a:r>
            <a:r>
              <a:rPr b="0" i="1" lang="es-CO" sz="2400" u="sng" cap="none" strike="noStrike">
                <a:solidFill>
                  <a:srgbClr val="1F2072"/>
                </a:solidFill>
                <a:highlight>
                  <a:srgbClr val="00FFFF"/>
                </a:highlight>
                <a:latin typeface="Nunito Sans"/>
                <a:ea typeface="Nunito Sans"/>
                <a:cs typeface="Nunito Sans"/>
                <a:sym typeface="Nunito Sans"/>
              </a:rPr>
              <a:t>mathematicians</a:t>
            </a:r>
            <a:r>
              <a:rPr b="0" i="0" lang="es-CO" sz="2400" u="sng"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and computer scientists. He </a:t>
            </a:r>
            <a:r>
              <a:rPr b="0" i="1" lang="es-CO" sz="2400" u="none" cap="none" strike="noStrike">
                <a:solidFill>
                  <a:srgbClr val="1F2072"/>
                </a:solidFill>
                <a:highlight>
                  <a:srgbClr val="00FFFF"/>
                </a:highlight>
                <a:latin typeface="Nunito Sans"/>
                <a:ea typeface="Nunito Sans"/>
                <a:cs typeface="Nunito Sans"/>
                <a:sym typeface="Nunito Sans"/>
              </a:rPr>
              <a:t>grown / </a:t>
            </a:r>
            <a:r>
              <a:rPr b="0" i="1" lang="es-CO" sz="2400" u="sng" cap="none" strike="noStrike">
                <a:solidFill>
                  <a:srgbClr val="1F2072"/>
                </a:solidFill>
                <a:highlight>
                  <a:srgbClr val="00FFFF"/>
                </a:highlight>
                <a:latin typeface="Nunito Sans"/>
                <a:ea typeface="Nunito Sans"/>
                <a:cs typeface="Nunito Sans"/>
                <a:sym typeface="Nunito Sans"/>
              </a:rPr>
              <a:t>grew</a:t>
            </a:r>
            <a:r>
              <a:rPr b="0" i="0" lang="es-CO" sz="2400" u="sng" cap="none" strike="noStrike">
                <a:solidFill>
                  <a:srgbClr val="1F2072"/>
                </a:solidFill>
                <a:highlight>
                  <a:srgbClr val="00FFFF"/>
                </a:highlight>
                <a:latin typeface="Nunito Sans"/>
                <a:ea typeface="Nunito Sans"/>
                <a:cs typeface="Nunito Sans"/>
                <a:sym typeface="Nunito Sans"/>
              </a:rPr>
              <a:t> up </a:t>
            </a:r>
            <a:r>
              <a:rPr b="0" i="0" lang="es-CO" sz="2400" u="none" cap="none" strike="noStrike">
                <a:solidFill>
                  <a:srgbClr val="1F2072"/>
                </a:solidFill>
                <a:latin typeface="Nunito Sans"/>
                <a:ea typeface="Nunito Sans"/>
                <a:cs typeface="Nunito Sans"/>
                <a:sym typeface="Nunito Sans"/>
              </a:rPr>
              <a:t>with numbers and electronics and managed to build his own computer. He went to Oxford University and was </a:t>
            </a:r>
            <a:r>
              <a:rPr b="0" i="1" lang="es-CO" sz="2400" u="sng" cap="none" strike="noStrike">
                <a:solidFill>
                  <a:srgbClr val="1F2072"/>
                </a:solidFill>
                <a:highlight>
                  <a:srgbClr val="00FFFF"/>
                </a:highlight>
                <a:latin typeface="Nunito Sans"/>
                <a:ea typeface="Nunito Sans"/>
                <a:cs typeface="Nunito Sans"/>
                <a:sym typeface="Nunito Sans"/>
              </a:rPr>
              <a:t>banned </a:t>
            </a:r>
            <a:r>
              <a:rPr b="0" i="1" lang="es-CO" sz="2400" u="none" cap="none" strike="noStrike">
                <a:solidFill>
                  <a:srgbClr val="1F2072"/>
                </a:solidFill>
                <a:highlight>
                  <a:srgbClr val="00FFFF"/>
                </a:highlight>
                <a:latin typeface="Nunito Sans"/>
                <a:ea typeface="Nunito Sans"/>
                <a:cs typeface="Nunito Sans"/>
                <a:sym typeface="Nunito Sans"/>
              </a:rPr>
              <a:t>/ binned</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from using the computers for hacking. </a:t>
            </a:r>
            <a:endParaRPr b="0" i="0" sz="1400" u="none" cap="none" strike="noStrike">
              <a:solidFill>
                <a:srgbClr val="000000"/>
              </a:solidFill>
              <a:latin typeface="Arial"/>
              <a:ea typeface="Arial"/>
              <a:cs typeface="Arial"/>
              <a:sym typeface="Arial"/>
            </a:endParaRPr>
          </a:p>
        </p:txBody>
      </p:sp>
      <p:sp>
        <p:nvSpPr>
          <p:cNvPr id="264" name="Google Shape;264;p28"/>
          <p:cNvSpPr txBox="1"/>
          <p:nvPr/>
        </p:nvSpPr>
        <p:spPr>
          <a:xfrm>
            <a:off x="597743" y="1634220"/>
            <a:ext cx="574309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1059"/>
                </a:solidFill>
                <a:latin typeface="Nunito Sans"/>
                <a:ea typeface="Nunito Sans"/>
                <a:cs typeface="Nunito Sans"/>
                <a:sym typeface="Nunito Sans"/>
              </a:rPr>
              <a:t>Choose the </a:t>
            </a:r>
            <a:r>
              <a:rPr b="1" i="1" lang="es-CO" sz="2400" u="none" cap="none" strike="noStrike">
                <a:solidFill>
                  <a:srgbClr val="001059"/>
                </a:solidFill>
                <a:latin typeface="Nunito Sans"/>
                <a:ea typeface="Nunito Sans"/>
                <a:cs typeface="Nunito Sans"/>
                <a:sym typeface="Nunito Sans"/>
              </a:rPr>
              <a:t>correct word </a:t>
            </a:r>
            <a:r>
              <a:rPr b="1" i="0" lang="es-CO" sz="2400" u="none" cap="none" strike="noStrike">
                <a:solidFill>
                  <a:srgbClr val="001059"/>
                </a:solidFill>
                <a:latin typeface="Nunito Sans"/>
                <a:ea typeface="Nunito Sans"/>
                <a:cs typeface="Nunito Sans"/>
                <a:sym typeface="Nunito Sans"/>
              </a:rPr>
              <a:t>in each case</a:t>
            </a:r>
            <a:r>
              <a:rPr b="0" i="0" lang="es-CO" sz="2400" u="none" cap="none" strike="noStrike">
                <a:solidFill>
                  <a:srgbClr val="001059"/>
                </a:solidFill>
                <a:latin typeface="Nunito Sans"/>
                <a:ea typeface="Nunito Sans"/>
                <a:cs typeface="Nunito Sans"/>
                <a:sym typeface="Nunito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29"/>
          <p:cNvGrpSpPr/>
          <p:nvPr/>
        </p:nvGrpSpPr>
        <p:grpSpPr>
          <a:xfrm>
            <a:off x="597743" y="203053"/>
            <a:ext cx="10996514" cy="770002"/>
            <a:chOff x="597743" y="203053"/>
            <a:chExt cx="10996514" cy="770002"/>
          </a:xfrm>
        </p:grpSpPr>
        <p:pic>
          <p:nvPicPr>
            <p:cNvPr id="271" name="Google Shape;271;p29"/>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272" name="Google Shape;272;p29"/>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sp>
        <p:nvSpPr>
          <p:cNvPr id="273" name="Google Shape;273;p29"/>
          <p:cNvSpPr txBox="1"/>
          <p:nvPr/>
        </p:nvSpPr>
        <p:spPr>
          <a:xfrm>
            <a:off x="597743" y="973055"/>
            <a:ext cx="3539542"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Activity 2/2</a:t>
            </a:r>
            <a:endParaRPr b="0" i="0" sz="1400" u="none" cap="none" strike="noStrike">
              <a:solidFill>
                <a:srgbClr val="000000"/>
              </a:solidFill>
              <a:latin typeface="Arial"/>
              <a:ea typeface="Arial"/>
              <a:cs typeface="Arial"/>
              <a:sym typeface="Arial"/>
            </a:endParaRPr>
          </a:p>
        </p:txBody>
      </p:sp>
      <p:sp>
        <p:nvSpPr>
          <p:cNvPr id="274" name="Google Shape;274;p29"/>
          <p:cNvSpPr txBox="1"/>
          <p:nvPr/>
        </p:nvSpPr>
        <p:spPr>
          <a:xfrm>
            <a:off x="597743" y="2225808"/>
            <a:ext cx="11364408" cy="41549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1F2072"/>
                </a:solidFill>
                <a:latin typeface="Nunito Sans"/>
                <a:ea typeface="Nunito Sans"/>
                <a:cs typeface="Nunito Sans"/>
                <a:sym typeface="Nunito Sans"/>
              </a:rPr>
              <a:t>Berners-Lee spent the 1980s </a:t>
            </a:r>
            <a:r>
              <a:rPr b="0" i="1" lang="es-CO" sz="2400" u="none" cap="none" strike="noStrike">
                <a:solidFill>
                  <a:srgbClr val="1F2072"/>
                </a:solidFill>
                <a:highlight>
                  <a:srgbClr val="00FFFF"/>
                </a:highlight>
                <a:latin typeface="Nunito Sans"/>
                <a:ea typeface="Nunito Sans"/>
                <a:cs typeface="Nunito Sans"/>
                <a:sym typeface="Nunito Sans"/>
              </a:rPr>
              <a:t>as / </a:t>
            </a:r>
            <a:r>
              <a:rPr b="0" i="1" lang="es-CO" sz="2400" u="none" cap="none" strike="noStrike">
                <a:solidFill>
                  <a:srgbClr val="1F2072"/>
                </a:solidFill>
                <a:highlight>
                  <a:srgbClr val="FFFF00"/>
                </a:highlight>
                <a:latin typeface="Nunito Sans"/>
                <a:ea typeface="Nunito Sans"/>
                <a:cs typeface="Nunito Sans"/>
                <a:sym typeface="Nunito Sans"/>
              </a:rPr>
              <a:t>on</a:t>
            </a:r>
            <a:r>
              <a:rPr b="0" i="0" lang="es-CO" sz="2400" u="none" cap="none" strike="noStrike">
                <a:solidFill>
                  <a:srgbClr val="1F2072"/>
                </a:solidFill>
                <a:highlight>
                  <a:srgbClr val="FFFF00"/>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a project based on sharing and updating information online. In 1991, he </a:t>
            </a:r>
            <a:r>
              <a:rPr b="0" i="1" lang="es-CO" sz="2400" u="none" cap="none" strike="noStrike">
                <a:solidFill>
                  <a:srgbClr val="1F2072"/>
                </a:solidFill>
                <a:highlight>
                  <a:srgbClr val="FFFF00"/>
                </a:highlight>
                <a:latin typeface="Nunito Sans"/>
                <a:ea typeface="Nunito Sans"/>
                <a:cs typeface="Nunito Sans"/>
                <a:sym typeface="Nunito Sans"/>
              </a:rPr>
              <a:t>put</a:t>
            </a:r>
            <a:r>
              <a:rPr b="0" i="1" lang="es-CO" sz="2400" u="none" cap="none" strike="noStrike">
                <a:solidFill>
                  <a:srgbClr val="1F2072"/>
                </a:solidFill>
                <a:highlight>
                  <a:srgbClr val="00FFFF"/>
                </a:highlight>
                <a:latin typeface="Nunito Sans"/>
                <a:ea typeface="Nunito Sans"/>
                <a:cs typeface="Nunito Sans"/>
                <a:sym typeface="Nunito Sans"/>
              </a:rPr>
              <a:t> / took</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the first website online. It explained what the World Wide Web was and how it was </a:t>
            </a:r>
            <a:r>
              <a:rPr b="0" i="1" lang="es-CO" sz="2400" u="none" cap="none" strike="noStrike">
                <a:solidFill>
                  <a:srgbClr val="1F2072"/>
                </a:solidFill>
                <a:highlight>
                  <a:srgbClr val="00FFFF"/>
                </a:highlight>
                <a:latin typeface="Nunito Sans"/>
                <a:ea typeface="Nunito Sans"/>
                <a:cs typeface="Nunito Sans"/>
                <a:sym typeface="Nunito Sans"/>
              </a:rPr>
              <a:t>using / </a:t>
            </a:r>
            <a:r>
              <a:rPr b="0" i="1" lang="es-CO" sz="2400" u="none" cap="none" strike="noStrike">
                <a:solidFill>
                  <a:srgbClr val="1F2072"/>
                </a:solidFill>
                <a:highlight>
                  <a:srgbClr val="FFFF00"/>
                </a:highlight>
                <a:latin typeface="Nunito Sans"/>
                <a:ea typeface="Nunito Sans"/>
                <a:cs typeface="Nunito Sans"/>
                <a:sym typeface="Nunito Sans"/>
              </a:rPr>
              <a:t>used</a:t>
            </a:r>
            <a:r>
              <a:rPr b="0" i="0" lang="es-CO" sz="2400" u="none" cap="none" strike="noStrike">
                <a:solidFill>
                  <a:srgbClr val="1F2072"/>
                </a:solidFill>
                <a:highlight>
                  <a:srgbClr val="FFFF00"/>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He gave his idea to the world for free. In 1994, Berners-Lee founded W3C </a:t>
            </a:r>
            <a:r>
              <a:rPr b="0" i="1" lang="es-CO" sz="2400" u="none" cap="none" strike="noStrike">
                <a:solidFill>
                  <a:srgbClr val="1F2072"/>
                </a:solidFill>
                <a:highlight>
                  <a:srgbClr val="FFFF00"/>
                </a:highlight>
                <a:latin typeface="Nunito Sans"/>
                <a:ea typeface="Nunito Sans"/>
                <a:cs typeface="Nunito Sans"/>
                <a:sym typeface="Nunito Sans"/>
              </a:rPr>
              <a:t>to</a:t>
            </a:r>
            <a:r>
              <a:rPr b="0" i="1" lang="es-CO" sz="2400" u="none" cap="none" strike="noStrike">
                <a:solidFill>
                  <a:srgbClr val="1F2072"/>
                </a:solidFill>
                <a:highlight>
                  <a:srgbClr val="00FFFF"/>
                </a:highlight>
                <a:latin typeface="Nunito Sans"/>
                <a:ea typeface="Nunito Sans"/>
                <a:cs typeface="Nunito Sans"/>
                <a:sym typeface="Nunito Sans"/>
              </a:rPr>
              <a:t> / by</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set standards and improve the quality of the Web.</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1F2072"/>
              </a:solidFill>
              <a:latin typeface="Nunito Sans"/>
              <a:ea typeface="Nunito Sans"/>
              <a:cs typeface="Nunito Sans"/>
              <a:sym typeface="Nunito Sans"/>
            </a:endParaRPr>
          </a:p>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1F2072"/>
                </a:solidFill>
                <a:latin typeface="Nunito Sans"/>
                <a:ea typeface="Nunito Sans"/>
                <a:cs typeface="Nunito Sans"/>
                <a:sym typeface="Nunito Sans"/>
              </a:rPr>
              <a:t>Berners-Lee now </a:t>
            </a:r>
            <a:r>
              <a:rPr b="0" i="1" lang="es-CO" sz="2400" u="none" cap="none" strike="noStrike">
                <a:solidFill>
                  <a:srgbClr val="1F2072"/>
                </a:solidFill>
                <a:latin typeface="Nunito Sans"/>
                <a:ea typeface="Nunito Sans"/>
                <a:cs typeface="Nunito Sans"/>
                <a:sym typeface="Nunito Sans"/>
              </a:rPr>
              <a:t>spending / </a:t>
            </a:r>
            <a:r>
              <a:rPr b="0" i="1" lang="es-CO" sz="2400" u="none" cap="none" strike="noStrike">
                <a:solidFill>
                  <a:srgbClr val="1F2072"/>
                </a:solidFill>
                <a:highlight>
                  <a:srgbClr val="FFFF00"/>
                </a:highlight>
                <a:latin typeface="Nunito Sans"/>
                <a:ea typeface="Nunito Sans"/>
                <a:cs typeface="Nunito Sans"/>
                <a:sym typeface="Nunito Sans"/>
              </a:rPr>
              <a:t>spends</a:t>
            </a:r>
            <a:r>
              <a:rPr b="0" i="0" lang="es-CO" sz="2400" u="none" cap="none" strike="noStrike">
                <a:solidFill>
                  <a:srgbClr val="1F2072"/>
                </a:solidFill>
                <a:latin typeface="Nunito Sans"/>
                <a:ea typeface="Nunito Sans"/>
                <a:cs typeface="Nunito Sans"/>
                <a:sym typeface="Nunito Sans"/>
              </a:rPr>
              <a:t> his time between W3C and </a:t>
            </a:r>
            <a:r>
              <a:rPr b="0" i="1" lang="es-CO" sz="2400" u="none" cap="none" strike="noStrike">
                <a:solidFill>
                  <a:srgbClr val="1F2072"/>
                </a:solidFill>
                <a:highlight>
                  <a:srgbClr val="FFFF00"/>
                </a:highlight>
                <a:latin typeface="Nunito Sans"/>
                <a:ea typeface="Nunito Sans"/>
                <a:cs typeface="Nunito Sans"/>
                <a:sym typeface="Nunito Sans"/>
              </a:rPr>
              <a:t>as </a:t>
            </a:r>
            <a:r>
              <a:rPr b="0" i="1" lang="es-CO" sz="2400" u="none" cap="none" strike="noStrike">
                <a:solidFill>
                  <a:srgbClr val="1F2072"/>
                </a:solidFill>
                <a:highlight>
                  <a:srgbClr val="00FFFF"/>
                </a:highlight>
                <a:latin typeface="Nunito Sans"/>
                <a:ea typeface="Nunito Sans"/>
                <a:cs typeface="Nunito Sans"/>
                <a:sym typeface="Nunito Sans"/>
              </a:rPr>
              <a:t>/ was</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a professor of computer science in England. He also </a:t>
            </a:r>
            <a:r>
              <a:rPr b="0" i="1" lang="es-CO" sz="2400" u="none" cap="none" strike="noStrike">
                <a:solidFill>
                  <a:srgbClr val="1F2072"/>
                </a:solidFill>
                <a:highlight>
                  <a:srgbClr val="00FFFF"/>
                </a:highlight>
                <a:latin typeface="Nunito Sans"/>
                <a:ea typeface="Nunito Sans"/>
                <a:cs typeface="Nunito Sans"/>
                <a:sym typeface="Nunito Sans"/>
              </a:rPr>
              <a:t>wrote / </a:t>
            </a:r>
            <a:r>
              <a:rPr b="0" i="1" lang="es-CO" sz="2400" u="none" cap="none" strike="noStrike">
                <a:solidFill>
                  <a:srgbClr val="1F2072"/>
                </a:solidFill>
                <a:highlight>
                  <a:srgbClr val="FFFF00"/>
                </a:highlight>
                <a:latin typeface="Nunito Sans"/>
                <a:ea typeface="Nunito Sans"/>
                <a:cs typeface="Nunito Sans"/>
                <a:sym typeface="Nunito Sans"/>
              </a:rPr>
              <a:t>writes</a:t>
            </a:r>
            <a:r>
              <a:rPr b="0" i="0" lang="es-CO" sz="2400" u="none" cap="none" strike="noStrike">
                <a:solidFill>
                  <a:srgbClr val="1F2072"/>
                </a:solidFill>
                <a:highlight>
                  <a:srgbClr val="FFFF00"/>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about the future of the Web. In 2004, he was named as the first ever winner of the Millennium Technology Prize. He has a </a:t>
            </a:r>
            <a:r>
              <a:rPr b="0" i="1" lang="es-CO" sz="2400" u="none" cap="none" strike="noStrike">
                <a:solidFill>
                  <a:srgbClr val="1F2072"/>
                </a:solidFill>
                <a:highlight>
                  <a:srgbClr val="FFFF00"/>
                </a:highlight>
                <a:latin typeface="Nunito Sans"/>
                <a:ea typeface="Nunito Sans"/>
                <a:cs typeface="Nunito Sans"/>
                <a:sym typeface="Nunito Sans"/>
              </a:rPr>
              <a:t>string </a:t>
            </a:r>
            <a:r>
              <a:rPr b="0" i="1" lang="es-CO" sz="2400" u="none" cap="none" strike="noStrike">
                <a:solidFill>
                  <a:srgbClr val="1F2072"/>
                </a:solidFill>
                <a:highlight>
                  <a:srgbClr val="00FFFF"/>
                </a:highlight>
                <a:latin typeface="Nunito Sans"/>
                <a:ea typeface="Nunito Sans"/>
                <a:cs typeface="Nunito Sans"/>
                <a:sym typeface="Nunito Sans"/>
              </a:rPr>
              <a:t>/ rope</a:t>
            </a:r>
            <a:r>
              <a:rPr b="0" i="0" lang="es-CO" sz="2400" u="none" cap="none" strike="noStrike">
                <a:solidFill>
                  <a:srgbClr val="1F2072"/>
                </a:solidFill>
                <a:highlight>
                  <a:srgbClr val="00FFFF"/>
                </a:highlight>
                <a:latin typeface="Nunito Sans"/>
                <a:ea typeface="Nunito Sans"/>
                <a:cs typeface="Nunito Sans"/>
                <a:sym typeface="Nunito Sans"/>
              </a:rPr>
              <a:t> </a:t>
            </a:r>
            <a:r>
              <a:rPr b="0" i="0" lang="es-CO" sz="2400" u="none" cap="none" strike="noStrike">
                <a:solidFill>
                  <a:srgbClr val="1F2072"/>
                </a:solidFill>
                <a:latin typeface="Nunito Sans"/>
                <a:ea typeface="Nunito Sans"/>
                <a:cs typeface="Nunito Sans"/>
                <a:sym typeface="Nunito Sans"/>
              </a:rPr>
              <a:t>of other awards and is listed as one of ‘Time’ magazine’s 100 most important people of the 20</a:t>
            </a:r>
            <a:r>
              <a:rPr b="0" baseline="30000" i="0" lang="es-CO" sz="2400" u="none" cap="none" strike="noStrike">
                <a:solidFill>
                  <a:srgbClr val="1F2072"/>
                </a:solidFill>
                <a:latin typeface="Nunito Sans"/>
                <a:ea typeface="Nunito Sans"/>
                <a:cs typeface="Nunito Sans"/>
                <a:sym typeface="Nunito Sans"/>
              </a:rPr>
              <a:t>th</a:t>
            </a:r>
            <a:r>
              <a:rPr b="0" i="0" lang="es-CO" sz="2400" u="none" cap="none" strike="noStrike">
                <a:solidFill>
                  <a:srgbClr val="1F2072"/>
                </a:solidFill>
                <a:latin typeface="Nunito Sans"/>
                <a:ea typeface="Nunito Sans"/>
                <a:cs typeface="Nunito Sans"/>
                <a:sym typeface="Nunito Sans"/>
              </a:rPr>
              <a:t> Century.</a:t>
            </a:r>
            <a:endParaRPr b="0" i="0" sz="1400" u="none" cap="none" strike="noStrike">
              <a:solidFill>
                <a:srgbClr val="000000"/>
              </a:solidFill>
              <a:latin typeface="Arial"/>
              <a:ea typeface="Arial"/>
              <a:cs typeface="Arial"/>
              <a:sym typeface="Arial"/>
            </a:endParaRPr>
          </a:p>
        </p:txBody>
      </p:sp>
      <p:sp>
        <p:nvSpPr>
          <p:cNvPr id="275" name="Google Shape;275;p29"/>
          <p:cNvSpPr txBox="1"/>
          <p:nvPr/>
        </p:nvSpPr>
        <p:spPr>
          <a:xfrm>
            <a:off x="597743" y="1634220"/>
            <a:ext cx="5743096"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001059"/>
                </a:solidFill>
                <a:latin typeface="Nunito Sans"/>
                <a:ea typeface="Nunito Sans"/>
                <a:cs typeface="Nunito Sans"/>
                <a:sym typeface="Nunito Sans"/>
              </a:rPr>
              <a:t>Choose the </a:t>
            </a:r>
            <a:r>
              <a:rPr b="1" i="1" lang="es-CO" sz="2400" u="none" cap="none" strike="noStrike">
                <a:solidFill>
                  <a:srgbClr val="001059"/>
                </a:solidFill>
                <a:latin typeface="Nunito Sans"/>
                <a:ea typeface="Nunito Sans"/>
                <a:cs typeface="Nunito Sans"/>
                <a:sym typeface="Nunito Sans"/>
              </a:rPr>
              <a:t>correct word </a:t>
            </a:r>
            <a:r>
              <a:rPr b="1" i="0" lang="es-CO" sz="2400" u="none" cap="none" strike="noStrike">
                <a:solidFill>
                  <a:srgbClr val="001059"/>
                </a:solidFill>
                <a:latin typeface="Nunito Sans"/>
                <a:ea typeface="Nunito Sans"/>
                <a:cs typeface="Nunito Sans"/>
                <a:sym typeface="Nunito Sans"/>
              </a:rPr>
              <a:t>in each case.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p:nvPr/>
        </p:nvSpPr>
        <p:spPr>
          <a:xfrm>
            <a:off x="3672591" y="682483"/>
            <a:ext cx="5171606" cy="6351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p30"/>
          <p:cNvSpPr txBox="1"/>
          <p:nvPr/>
        </p:nvSpPr>
        <p:spPr>
          <a:xfrm>
            <a:off x="4003944" y="615332"/>
            <a:ext cx="498281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James Gosling</a:t>
            </a:r>
            <a:endParaRPr b="0" i="0" sz="1400" u="none" cap="none" strike="noStrike">
              <a:solidFill>
                <a:srgbClr val="000000"/>
              </a:solidFill>
              <a:latin typeface="Arial"/>
              <a:ea typeface="Arial"/>
              <a:cs typeface="Arial"/>
              <a:sym typeface="Arial"/>
            </a:endParaRPr>
          </a:p>
        </p:txBody>
      </p:sp>
      <p:grpSp>
        <p:nvGrpSpPr>
          <p:cNvPr id="283" name="Google Shape;283;p30"/>
          <p:cNvGrpSpPr/>
          <p:nvPr/>
        </p:nvGrpSpPr>
        <p:grpSpPr>
          <a:xfrm>
            <a:off x="601045" y="195198"/>
            <a:ext cx="10989910" cy="770002"/>
            <a:chOff x="626478" y="195198"/>
            <a:chExt cx="10989910" cy="770002"/>
          </a:xfrm>
        </p:grpSpPr>
        <p:pic>
          <p:nvPicPr>
            <p:cNvPr id="284" name="Google Shape;284;p30"/>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285" name="Google Shape;285;p30"/>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sp>
        <p:nvSpPr>
          <p:cNvPr id="286" name="Google Shape;286;p30"/>
          <p:cNvSpPr txBox="1"/>
          <p:nvPr/>
        </p:nvSpPr>
        <p:spPr>
          <a:xfrm>
            <a:off x="3572964" y="1583898"/>
            <a:ext cx="8339527" cy="461660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0" i="0" lang="es-CO" sz="1400" u="none" cap="none" strike="noStrike">
                <a:solidFill>
                  <a:srgbClr val="000000"/>
                </a:solidFill>
                <a:latin typeface="Nunito Sans"/>
                <a:ea typeface="Nunito Sans"/>
                <a:cs typeface="Nunito Sans"/>
                <a:sym typeface="Nunito Sans"/>
              </a:rPr>
              <a:t>Born in 1955 near Calgary, Canada, Gosling is best known as the father of the Java programming language, the first programme language designed with the internet in mind. Gosling received a BSc (Bachelor of Sciences) in computer science from the University of Calgary in 1977, completed a PhD in computer science and contributed to software innovation at a technical level. While working towards his doctorate, he created the original version of the Emacs text editor for Unix (Gosmacs). He also built a multi-processor version of Unix, as well as several compilers and mail systems before starting work in the industry. In 1984, Gosling joined Sun Microsystems, where he is currently chief technology officer in the developer product group. In the early 1990s, Gosling initiated and led a project code-named Green that eventually became Java. Sun formally launched Java in 1995. Gosling did the original design of Java and implemented its original compiler and virtual machine. For this achievement he was elected to the US National Academy of Engineering. He has also made major contributions to several other software systems, such as Newa and Gosling Emacs. Java has allowed the creation of robust, reusable code which runs on devices as diverse at mobile phones, PCs and mainframes.</a:t>
            </a:r>
            <a:endParaRPr b="0" i="0" sz="1400" u="none" cap="none" strike="noStrike">
              <a:solidFill>
                <a:srgbClr val="000000"/>
              </a:solidFill>
              <a:latin typeface="Nunito Sans"/>
              <a:ea typeface="Nunito Sans"/>
              <a:cs typeface="Nunito Sans"/>
              <a:sym typeface="Nunito Sans"/>
            </a:endParaRPr>
          </a:p>
        </p:txBody>
      </p:sp>
      <p:pic>
        <p:nvPicPr>
          <p:cNvPr descr="James Gosling | The Digital Antiquarian" id="287" name="Google Shape;287;p30"/>
          <p:cNvPicPr preferRelativeResize="0"/>
          <p:nvPr/>
        </p:nvPicPr>
        <p:blipFill rotWithShape="1">
          <a:blip r:embed="rId5">
            <a:alphaModFix/>
          </a:blip>
          <a:srcRect b="0" l="0" r="0" t="0"/>
          <a:stretch/>
        </p:blipFill>
        <p:spPr>
          <a:xfrm>
            <a:off x="376887" y="1653427"/>
            <a:ext cx="3136116" cy="447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2"/>
          <p:cNvPicPr preferRelativeResize="0"/>
          <p:nvPr/>
        </p:nvPicPr>
        <p:blipFill rotWithShape="1">
          <a:blip r:embed="rId3">
            <a:alphaModFix/>
          </a:blip>
          <a:srcRect b="0" l="35799" r="15148" t="0"/>
          <a:stretch/>
        </p:blipFill>
        <p:spPr>
          <a:xfrm>
            <a:off x="0" y="0"/>
            <a:ext cx="5045728" cy="6858000"/>
          </a:xfrm>
          <a:prstGeom prst="rect">
            <a:avLst/>
          </a:prstGeom>
          <a:noFill/>
          <a:ln>
            <a:noFill/>
          </a:ln>
        </p:spPr>
      </p:pic>
      <p:sp>
        <p:nvSpPr>
          <p:cNvPr id="294" name="Google Shape;294;p32"/>
          <p:cNvSpPr/>
          <p:nvPr/>
        </p:nvSpPr>
        <p:spPr>
          <a:xfrm>
            <a:off x="0" y="0"/>
            <a:ext cx="5045728"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32"/>
          <p:cNvSpPr/>
          <p:nvPr/>
        </p:nvSpPr>
        <p:spPr>
          <a:xfrm>
            <a:off x="4784522" y="452156"/>
            <a:ext cx="3879073" cy="6350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32"/>
          <p:cNvSpPr txBox="1"/>
          <p:nvPr/>
        </p:nvSpPr>
        <p:spPr>
          <a:xfrm>
            <a:off x="5900320" y="384906"/>
            <a:ext cx="3406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Activity </a:t>
            </a:r>
            <a:endParaRPr b="0" i="0" sz="1400" u="none" cap="none" strike="noStrike">
              <a:solidFill>
                <a:srgbClr val="000000"/>
              </a:solidFill>
              <a:latin typeface="Arial"/>
              <a:ea typeface="Arial"/>
              <a:cs typeface="Arial"/>
              <a:sym typeface="Arial"/>
            </a:endParaRPr>
          </a:p>
        </p:txBody>
      </p:sp>
      <p:grpSp>
        <p:nvGrpSpPr>
          <p:cNvPr id="297" name="Google Shape;297;p32"/>
          <p:cNvGrpSpPr/>
          <p:nvPr/>
        </p:nvGrpSpPr>
        <p:grpSpPr>
          <a:xfrm>
            <a:off x="601045" y="195198"/>
            <a:ext cx="10989910" cy="770002"/>
            <a:chOff x="626478" y="195198"/>
            <a:chExt cx="10989910" cy="770002"/>
          </a:xfrm>
        </p:grpSpPr>
        <p:pic>
          <p:nvPicPr>
            <p:cNvPr id="298" name="Google Shape;298;p32"/>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299" name="Google Shape;299;p32"/>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300" name="Google Shape;300;p32"/>
          <p:cNvPicPr preferRelativeResize="0"/>
          <p:nvPr/>
        </p:nvPicPr>
        <p:blipFill rotWithShape="1">
          <a:blip r:embed="rId6">
            <a:alphaModFix/>
          </a:blip>
          <a:srcRect b="0" l="0" r="0" t="0"/>
          <a:stretch/>
        </p:blipFill>
        <p:spPr>
          <a:xfrm>
            <a:off x="0" y="5737148"/>
            <a:ext cx="2339170" cy="1120852"/>
          </a:xfrm>
          <a:prstGeom prst="rect">
            <a:avLst/>
          </a:prstGeom>
          <a:noFill/>
          <a:ln>
            <a:noFill/>
          </a:ln>
        </p:spPr>
      </p:pic>
      <p:sp>
        <p:nvSpPr>
          <p:cNvPr id="301" name="Google Shape;301;p32"/>
          <p:cNvSpPr txBox="1"/>
          <p:nvPr/>
        </p:nvSpPr>
        <p:spPr>
          <a:xfrm>
            <a:off x="5254171" y="1182673"/>
            <a:ext cx="5648233"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Unscramble the following sentences.</a:t>
            </a:r>
            <a:endParaRPr b="0" i="0" sz="2400" u="none" cap="none" strike="noStrike">
              <a:solidFill>
                <a:srgbClr val="001059"/>
              </a:solidFill>
              <a:latin typeface="Nunito Sans"/>
              <a:ea typeface="Nunito Sans"/>
              <a:cs typeface="Nunito Sans"/>
              <a:sym typeface="Nunito Sans"/>
            </a:endParaRPr>
          </a:p>
        </p:txBody>
      </p:sp>
      <p:pic>
        <p:nvPicPr>
          <p:cNvPr id="302" name="Google Shape;302;p32">
            <a:hlinkClick r:id="rId7"/>
          </p:cNvPr>
          <p:cNvPicPr preferRelativeResize="0"/>
          <p:nvPr/>
        </p:nvPicPr>
        <p:blipFill rotWithShape="1">
          <a:blip r:embed="rId8">
            <a:alphaModFix/>
          </a:blip>
          <a:srcRect b="0" l="0" r="0" t="0"/>
          <a:stretch/>
        </p:blipFill>
        <p:spPr>
          <a:xfrm>
            <a:off x="5254171" y="2038311"/>
            <a:ext cx="6648019" cy="3687136"/>
          </a:xfrm>
          <a:prstGeom prst="rect">
            <a:avLst/>
          </a:prstGeom>
          <a:noFill/>
          <a:ln>
            <a:noFill/>
          </a:ln>
        </p:spPr>
      </p:pic>
      <p:sp>
        <p:nvSpPr>
          <p:cNvPr id="303" name="Google Shape;303;p32"/>
          <p:cNvSpPr txBox="1"/>
          <p:nvPr/>
        </p:nvSpPr>
        <p:spPr>
          <a:xfrm>
            <a:off x="5254171" y="6119461"/>
            <a:ext cx="60935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9">
                  <a:extLst>
                    <a:ext uri="{A12FA001-AC4F-418D-AE19-62706E023703}">
                      <ahyp:hlinkClr val="tx"/>
                    </a:ext>
                  </a:extLst>
                </a:hlinkClick>
              </a:rPr>
              <a:t>https://wordwall.net/es/resource/70416615/james-gosling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9"/>
          <p:cNvPicPr preferRelativeResize="0"/>
          <p:nvPr/>
        </p:nvPicPr>
        <p:blipFill rotWithShape="1">
          <a:blip r:embed="rId3">
            <a:alphaModFix/>
          </a:blip>
          <a:srcRect b="0" l="35799" r="15148" t="0"/>
          <a:stretch/>
        </p:blipFill>
        <p:spPr>
          <a:xfrm>
            <a:off x="0" y="0"/>
            <a:ext cx="5045728" cy="6858000"/>
          </a:xfrm>
          <a:prstGeom prst="rect">
            <a:avLst/>
          </a:prstGeom>
          <a:noFill/>
          <a:ln>
            <a:noFill/>
          </a:ln>
        </p:spPr>
      </p:pic>
      <p:sp>
        <p:nvSpPr>
          <p:cNvPr id="310" name="Google Shape;310;p9"/>
          <p:cNvSpPr/>
          <p:nvPr/>
        </p:nvSpPr>
        <p:spPr>
          <a:xfrm>
            <a:off x="0" y="0"/>
            <a:ext cx="5045728"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9"/>
          <p:cNvSpPr/>
          <p:nvPr/>
        </p:nvSpPr>
        <p:spPr>
          <a:xfrm>
            <a:off x="4784522" y="452156"/>
            <a:ext cx="3879073" cy="6350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 name="Google Shape;312;p9"/>
          <p:cNvSpPr txBox="1"/>
          <p:nvPr/>
        </p:nvSpPr>
        <p:spPr>
          <a:xfrm>
            <a:off x="5900320" y="384906"/>
            <a:ext cx="3406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Activity </a:t>
            </a:r>
            <a:endParaRPr b="0" i="0" sz="1400" u="none" cap="none" strike="noStrike">
              <a:solidFill>
                <a:srgbClr val="000000"/>
              </a:solidFill>
              <a:latin typeface="Arial"/>
              <a:ea typeface="Arial"/>
              <a:cs typeface="Arial"/>
              <a:sym typeface="Arial"/>
            </a:endParaRPr>
          </a:p>
        </p:txBody>
      </p:sp>
      <p:grpSp>
        <p:nvGrpSpPr>
          <p:cNvPr id="313" name="Google Shape;313;p9"/>
          <p:cNvGrpSpPr/>
          <p:nvPr/>
        </p:nvGrpSpPr>
        <p:grpSpPr>
          <a:xfrm>
            <a:off x="601045" y="195198"/>
            <a:ext cx="10989910" cy="770002"/>
            <a:chOff x="626478" y="195198"/>
            <a:chExt cx="10989910" cy="770002"/>
          </a:xfrm>
        </p:grpSpPr>
        <p:pic>
          <p:nvPicPr>
            <p:cNvPr id="314" name="Google Shape;314;p9"/>
            <p:cNvPicPr preferRelativeResize="0"/>
            <p:nvPr/>
          </p:nvPicPr>
          <p:blipFill rotWithShape="1">
            <a:blip r:embed="rId4">
              <a:alphaModFix/>
            </a:blip>
            <a:srcRect b="0" l="0" r="0" t="0"/>
            <a:stretch/>
          </p:blipFill>
          <p:spPr>
            <a:xfrm>
              <a:off x="10192397" y="195198"/>
              <a:ext cx="1423991" cy="770002"/>
            </a:xfrm>
            <a:prstGeom prst="rect">
              <a:avLst/>
            </a:prstGeom>
            <a:noFill/>
            <a:ln>
              <a:noFill/>
            </a:ln>
          </p:spPr>
        </p:pic>
        <p:pic>
          <p:nvPicPr>
            <p:cNvPr id="315" name="Google Shape;315;p9"/>
            <p:cNvPicPr preferRelativeResize="0"/>
            <p:nvPr/>
          </p:nvPicPr>
          <p:blipFill rotWithShape="1">
            <a:blip r:embed="rId5">
              <a:alphaModFix/>
            </a:blip>
            <a:srcRect b="0" l="0" r="0" t="0"/>
            <a:stretch/>
          </p:blipFill>
          <p:spPr>
            <a:xfrm>
              <a:off x="626478" y="390743"/>
              <a:ext cx="1088022" cy="378913"/>
            </a:xfrm>
            <a:prstGeom prst="rect">
              <a:avLst/>
            </a:prstGeom>
            <a:noFill/>
            <a:ln>
              <a:noFill/>
            </a:ln>
          </p:spPr>
        </p:pic>
      </p:grpSp>
      <p:pic>
        <p:nvPicPr>
          <p:cNvPr id="316" name="Google Shape;316;p9"/>
          <p:cNvPicPr preferRelativeResize="0"/>
          <p:nvPr/>
        </p:nvPicPr>
        <p:blipFill rotWithShape="1">
          <a:blip r:embed="rId6">
            <a:alphaModFix/>
          </a:blip>
          <a:srcRect b="0" l="0" r="0" t="0"/>
          <a:stretch/>
        </p:blipFill>
        <p:spPr>
          <a:xfrm>
            <a:off x="0" y="5737148"/>
            <a:ext cx="2339170" cy="1120852"/>
          </a:xfrm>
          <a:prstGeom prst="rect">
            <a:avLst/>
          </a:prstGeom>
          <a:noFill/>
          <a:ln>
            <a:noFill/>
          </a:ln>
        </p:spPr>
      </p:pic>
      <p:sp>
        <p:nvSpPr>
          <p:cNvPr id="317" name="Google Shape;317;p9"/>
          <p:cNvSpPr txBox="1"/>
          <p:nvPr/>
        </p:nvSpPr>
        <p:spPr>
          <a:xfrm>
            <a:off x="5254171" y="1182673"/>
            <a:ext cx="5648233"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Check the verbs.</a:t>
            </a:r>
            <a:endParaRPr b="0" i="0" sz="2400" u="none" cap="none" strike="noStrike">
              <a:solidFill>
                <a:srgbClr val="001059"/>
              </a:solidFill>
              <a:latin typeface="Nunito Sans"/>
              <a:ea typeface="Nunito Sans"/>
              <a:cs typeface="Nunito Sans"/>
              <a:sym typeface="Nunito Sans"/>
            </a:endParaRPr>
          </a:p>
        </p:txBody>
      </p:sp>
      <p:pic>
        <p:nvPicPr>
          <p:cNvPr id="318" name="Google Shape;318;p9"/>
          <p:cNvPicPr preferRelativeResize="0"/>
          <p:nvPr/>
        </p:nvPicPr>
        <p:blipFill rotWithShape="1">
          <a:blip r:embed="rId7">
            <a:alphaModFix/>
          </a:blip>
          <a:srcRect b="0" l="0" r="0" t="0"/>
          <a:stretch/>
        </p:blipFill>
        <p:spPr>
          <a:xfrm>
            <a:off x="5517669" y="1989355"/>
            <a:ext cx="6138124" cy="3451009"/>
          </a:xfrm>
          <a:prstGeom prst="rect">
            <a:avLst/>
          </a:prstGeom>
          <a:noFill/>
          <a:ln>
            <a:noFill/>
          </a:ln>
        </p:spPr>
      </p:pic>
      <p:sp>
        <p:nvSpPr>
          <p:cNvPr id="319" name="Google Shape;319;p9"/>
          <p:cNvSpPr txBox="1"/>
          <p:nvPr/>
        </p:nvSpPr>
        <p:spPr>
          <a:xfrm>
            <a:off x="5614423" y="5785422"/>
            <a:ext cx="60983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8">
                  <a:extLst>
                    <a:ext uri="{A12FA001-AC4F-418D-AE19-62706E023703}">
                      <ahyp:hlinkClr val="tx"/>
                    </a:ext>
                  </a:extLst>
                </a:hlinkClick>
              </a:rPr>
              <a:t>https://wordwall.net/es/resource/3256200/regular-and-irregular-verbs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4"/>
          <p:cNvGrpSpPr/>
          <p:nvPr/>
        </p:nvGrpSpPr>
        <p:grpSpPr>
          <a:xfrm>
            <a:off x="0" y="-1"/>
            <a:ext cx="12192000" cy="6858002"/>
            <a:chOff x="0" y="317351"/>
            <a:chExt cx="12192000" cy="6858002"/>
          </a:xfrm>
        </p:grpSpPr>
        <p:pic>
          <p:nvPicPr>
            <p:cNvPr id="326" name="Google Shape;326;p4"/>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327" name="Google Shape;327;p4"/>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sp>
        <p:nvSpPr>
          <p:cNvPr id="328" name="Google Shape;328;p4"/>
          <p:cNvSpPr/>
          <p:nvPr/>
        </p:nvSpPr>
        <p:spPr>
          <a:xfrm>
            <a:off x="3214255" y="693502"/>
            <a:ext cx="6481225" cy="583488"/>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4"/>
          <p:cNvSpPr txBox="1"/>
          <p:nvPr/>
        </p:nvSpPr>
        <p:spPr>
          <a:xfrm>
            <a:off x="1815301" y="1617277"/>
            <a:ext cx="9697145" cy="147728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0" i="0" lang="es-CO" sz="2000" u="none" cap="none" strike="noStrike">
                <a:solidFill>
                  <a:schemeClr val="lt1"/>
                </a:solidFill>
                <a:latin typeface="Nunito Sans"/>
                <a:ea typeface="Nunito Sans"/>
                <a:cs typeface="Nunito Sans"/>
                <a:sym typeface="Nunito Sans"/>
              </a:rPr>
              <a:t>Investigate about a famous person in IT and write a </a:t>
            </a:r>
            <a:r>
              <a:rPr b="1" i="0" lang="es-CO" sz="2000" u="none" cap="none" strike="noStrike">
                <a:solidFill>
                  <a:schemeClr val="accent5"/>
                </a:solidFill>
                <a:latin typeface="Nunito Sans"/>
                <a:ea typeface="Nunito Sans"/>
                <a:cs typeface="Nunito Sans"/>
                <a:sym typeface="Nunito Sans"/>
              </a:rPr>
              <a:t>short</a:t>
            </a:r>
            <a:r>
              <a:rPr b="0" i="0" lang="es-CO" sz="2000" u="none" cap="none" strike="noStrike">
                <a:solidFill>
                  <a:schemeClr val="lt1"/>
                </a:solidFill>
                <a:latin typeface="Nunito Sans"/>
                <a:ea typeface="Nunito Sans"/>
                <a:cs typeface="Nunito Sans"/>
                <a:sym typeface="Nunito Sans"/>
              </a:rPr>
              <a:t> paragraph (maximum 5 lines), highlighting the most important </a:t>
            </a:r>
            <a:r>
              <a:rPr b="0" i="0" lang="es-CO" sz="2000" u="none" cap="none" strike="noStrike">
                <a:solidFill>
                  <a:schemeClr val="dk2"/>
                </a:solidFill>
                <a:highlight>
                  <a:srgbClr val="00FFFF"/>
                </a:highlight>
                <a:latin typeface="Nunito Sans"/>
                <a:ea typeface="Nunito Sans"/>
                <a:cs typeface="Nunito Sans"/>
                <a:sym typeface="Nunito Sans"/>
              </a:rPr>
              <a:t>contributions</a:t>
            </a:r>
            <a:r>
              <a:rPr b="0" i="0" lang="es-CO" sz="2000" u="none" cap="none" strike="noStrike">
                <a:solidFill>
                  <a:schemeClr val="lt1"/>
                </a:solidFill>
                <a:latin typeface="Nunito Sans"/>
                <a:ea typeface="Nunito Sans"/>
                <a:cs typeface="Nunito Sans"/>
                <a:sym typeface="Nunito Sans"/>
              </a:rPr>
              <a:t> he/she made for the IT world.</a:t>
            </a:r>
            <a:endParaRPr/>
          </a:p>
          <a:p>
            <a:pPr indent="0" lvl="0" marL="0" marR="0" rtl="0" algn="ctr">
              <a:lnSpc>
                <a:spcPct val="150000"/>
              </a:lnSpc>
              <a:spcBef>
                <a:spcPts val="0"/>
              </a:spcBef>
              <a:spcAft>
                <a:spcPts val="0"/>
              </a:spcAft>
              <a:buClr>
                <a:srgbClr val="000000"/>
              </a:buClr>
              <a:buSzPts val="1800"/>
              <a:buFont typeface="Arial"/>
              <a:buNone/>
            </a:pPr>
            <a:r>
              <a:rPr b="0" i="1" lang="es-CO" sz="2000" u="sng" cap="none" strike="noStrike">
                <a:solidFill>
                  <a:schemeClr val="lt1"/>
                </a:solidFill>
                <a:latin typeface="Nunito Sans"/>
                <a:ea typeface="Nunito Sans"/>
                <a:cs typeface="Nunito Sans"/>
                <a:sym typeface="Nunito Sans"/>
              </a:rPr>
              <a:t>Word Document</a:t>
            </a:r>
            <a:endParaRPr b="0" i="1" sz="2000" u="sng" cap="none" strike="noStrike">
              <a:solidFill>
                <a:srgbClr val="000000"/>
              </a:solidFill>
              <a:latin typeface="Arial"/>
              <a:ea typeface="Arial"/>
              <a:cs typeface="Arial"/>
              <a:sym typeface="Arial"/>
            </a:endParaRPr>
          </a:p>
        </p:txBody>
      </p:sp>
      <p:sp>
        <p:nvSpPr>
          <p:cNvPr id="330" name="Google Shape;330;p4"/>
          <p:cNvSpPr txBox="1"/>
          <p:nvPr/>
        </p:nvSpPr>
        <p:spPr>
          <a:xfrm>
            <a:off x="4017820" y="739288"/>
            <a:ext cx="4617280"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4000" u="none" cap="none" strike="noStrike">
                <a:solidFill>
                  <a:srgbClr val="001059"/>
                </a:solidFill>
                <a:latin typeface="Nunito Sans Black"/>
                <a:ea typeface="Nunito Sans Black"/>
                <a:cs typeface="Nunito Sans Black"/>
                <a:sym typeface="Nunito Sans Black"/>
              </a:rPr>
              <a:t>Homework # 1</a:t>
            </a:r>
            <a:endParaRPr/>
          </a:p>
          <a:p>
            <a:pPr indent="0" lvl="0" marL="0" marR="0" rtl="0" algn="ctr">
              <a:lnSpc>
                <a:spcPct val="100000"/>
              </a:lnSpc>
              <a:spcBef>
                <a:spcPts val="0"/>
              </a:spcBef>
              <a:spcAft>
                <a:spcPts val="0"/>
              </a:spcAft>
              <a:buClr>
                <a:srgbClr val="000000"/>
              </a:buClr>
              <a:buSzPts val="2800"/>
              <a:buFont typeface="Arial"/>
              <a:buNone/>
            </a:pPr>
            <a:r>
              <a:t/>
            </a:r>
            <a:endParaRPr b="0" i="0" sz="4000" u="none" cap="none" strike="noStrike">
              <a:solidFill>
                <a:srgbClr val="000000"/>
              </a:solidFill>
              <a:latin typeface="Arial"/>
              <a:ea typeface="Arial"/>
              <a:cs typeface="Arial"/>
              <a:sym typeface="Arial"/>
            </a:endParaRPr>
          </a:p>
        </p:txBody>
      </p:sp>
      <p:pic>
        <p:nvPicPr>
          <p:cNvPr id="331" name="Google Shape;331;p4"/>
          <p:cNvPicPr preferRelativeResize="0"/>
          <p:nvPr/>
        </p:nvPicPr>
        <p:blipFill rotWithShape="1">
          <a:blip r:embed="rId5">
            <a:alphaModFix/>
          </a:blip>
          <a:srcRect b="0" l="0" r="0" t="0"/>
          <a:stretch/>
        </p:blipFill>
        <p:spPr>
          <a:xfrm>
            <a:off x="601045" y="390743"/>
            <a:ext cx="1088022" cy="378913"/>
          </a:xfrm>
          <a:prstGeom prst="rect">
            <a:avLst/>
          </a:prstGeom>
          <a:noFill/>
          <a:ln>
            <a:noFill/>
          </a:ln>
        </p:spPr>
      </p:pic>
      <p:pic>
        <p:nvPicPr>
          <p:cNvPr id="332" name="Google Shape;332;p4"/>
          <p:cNvPicPr preferRelativeResize="0"/>
          <p:nvPr/>
        </p:nvPicPr>
        <p:blipFill rotWithShape="1">
          <a:blip r:embed="rId6">
            <a:alphaModFix/>
          </a:blip>
          <a:srcRect b="0" l="0" r="0" t="0"/>
          <a:stretch/>
        </p:blipFill>
        <p:spPr>
          <a:xfrm>
            <a:off x="10231904" y="195198"/>
            <a:ext cx="1423672" cy="770002"/>
          </a:xfrm>
          <a:prstGeom prst="rect">
            <a:avLst/>
          </a:prstGeom>
          <a:noFill/>
          <a:ln>
            <a:noFill/>
          </a:ln>
        </p:spPr>
      </p:pic>
      <p:pic>
        <p:nvPicPr>
          <p:cNvPr descr="Most Influential / Inspiring Tech Leaders of All Time" id="333" name="Google Shape;333;p4"/>
          <p:cNvPicPr preferRelativeResize="0"/>
          <p:nvPr/>
        </p:nvPicPr>
        <p:blipFill rotWithShape="1">
          <a:blip r:embed="rId7">
            <a:alphaModFix/>
          </a:blip>
          <a:srcRect b="12862" l="1428" r="1429" t="12590"/>
          <a:stretch/>
        </p:blipFill>
        <p:spPr>
          <a:xfrm>
            <a:off x="2572437" y="3284976"/>
            <a:ext cx="8182872" cy="3532185"/>
          </a:xfrm>
          <a:prstGeom prst="roundRect">
            <a:avLst>
              <a:gd fmla="val 7952"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13"/>
          <p:cNvGrpSpPr/>
          <p:nvPr/>
        </p:nvGrpSpPr>
        <p:grpSpPr>
          <a:xfrm>
            <a:off x="0" y="-1"/>
            <a:ext cx="12192000" cy="6858002"/>
            <a:chOff x="0" y="317351"/>
            <a:chExt cx="12192000" cy="6858002"/>
          </a:xfrm>
        </p:grpSpPr>
        <p:pic>
          <p:nvPicPr>
            <p:cNvPr id="340" name="Google Shape;340;p1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341" name="Google Shape;341;p1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342" name="Google Shape;342;p13"/>
          <p:cNvPicPr preferRelativeResize="0"/>
          <p:nvPr/>
        </p:nvPicPr>
        <p:blipFill rotWithShape="1">
          <a:blip r:embed="rId5">
            <a:alphaModFix/>
          </a:blip>
          <a:srcRect b="0" l="0" r="0" t="0"/>
          <a:stretch/>
        </p:blipFill>
        <p:spPr>
          <a:xfrm>
            <a:off x="2340554" y="1970769"/>
            <a:ext cx="7510889" cy="2916462"/>
          </a:xfrm>
          <a:prstGeom prst="rect">
            <a:avLst/>
          </a:prstGeom>
          <a:noFill/>
          <a:ln>
            <a:noFill/>
          </a:ln>
        </p:spPr>
      </p:pic>
      <p:pic>
        <p:nvPicPr>
          <p:cNvPr id="343" name="Google Shape;343;p13"/>
          <p:cNvPicPr preferRelativeResize="0"/>
          <p:nvPr/>
        </p:nvPicPr>
        <p:blipFill rotWithShape="1">
          <a:blip r:embed="rId6">
            <a:alphaModFix/>
          </a:blip>
          <a:srcRect b="0" l="0" r="0" t="0"/>
          <a:stretch/>
        </p:blipFill>
        <p:spPr>
          <a:xfrm>
            <a:off x="4592280" y="324169"/>
            <a:ext cx="3007439" cy="1441064"/>
          </a:xfrm>
          <a:prstGeom prst="rect">
            <a:avLst/>
          </a:prstGeom>
          <a:noFill/>
          <a:ln>
            <a:noFill/>
          </a:ln>
        </p:spPr>
      </p:pic>
      <p:pic>
        <p:nvPicPr>
          <p:cNvPr id="344" name="Google Shape;344;p13"/>
          <p:cNvPicPr preferRelativeResize="0"/>
          <p:nvPr/>
        </p:nvPicPr>
        <p:blipFill rotWithShape="1">
          <a:blip r:embed="rId7">
            <a:alphaModFix/>
          </a:blip>
          <a:srcRect b="0" l="0" r="0" t="0"/>
          <a:stretch/>
        </p:blipFill>
        <p:spPr>
          <a:xfrm>
            <a:off x="9712776" y="5933677"/>
            <a:ext cx="2164967" cy="669682"/>
          </a:xfrm>
          <a:prstGeom prst="rect">
            <a:avLst/>
          </a:prstGeom>
          <a:noFill/>
          <a:ln>
            <a:noFill/>
          </a:ln>
        </p:spPr>
      </p:pic>
      <p:grpSp>
        <p:nvGrpSpPr>
          <p:cNvPr id="345" name="Google Shape;345;p13"/>
          <p:cNvGrpSpPr/>
          <p:nvPr/>
        </p:nvGrpSpPr>
        <p:grpSpPr>
          <a:xfrm>
            <a:off x="626477" y="254641"/>
            <a:ext cx="11251266" cy="983288"/>
            <a:chOff x="626477" y="254641"/>
            <a:chExt cx="11251266" cy="983288"/>
          </a:xfrm>
        </p:grpSpPr>
        <p:pic>
          <p:nvPicPr>
            <p:cNvPr id="346" name="Google Shape;346;p13"/>
            <p:cNvPicPr preferRelativeResize="0"/>
            <p:nvPr/>
          </p:nvPicPr>
          <p:blipFill rotWithShape="1">
            <a:blip r:embed="rId8">
              <a:alphaModFix/>
            </a:blip>
            <a:srcRect b="0" l="0" r="0" t="0"/>
            <a:stretch/>
          </p:blipFill>
          <p:spPr>
            <a:xfrm>
              <a:off x="10059722" y="254641"/>
              <a:ext cx="1818021" cy="983288"/>
            </a:xfrm>
            <a:prstGeom prst="rect">
              <a:avLst/>
            </a:prstGeom>
            <a:noFill/>
            <a:ln>
              <a:noFill/>
            </a:ln>
          </p:spPr>
        </p:pic>
        <p:pic>
          <p:nvPicPr>
            <p:cNvPr id="347" name="Google Shape;347;p13"/>
            <p:cNvPicPr preferRelativeResize="0"/>
            <p:nvPr/>
          </p:nvPicPr>
          <p:blipFill rotWithShape="1">
            <a:blip r:embed="rId9">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2"/>
          <p:cNvGrpSpPr/>
          <p:nvPr/>
        </p:nvGrpSpPr>
        <p:grpSpPr>
          <a:xfrm>
            <a:off x="0" y="-1"/>
            <a:ext cx="12192000" cy="6858002"/>
            <a:chOff x="0" y="317351"/>
            <a:chExt cx="12192000" cy="6858002"/>
          </a:xfrm>
        </p:grpSpPr>
        <p:pic>
          <p:nvPicPr>
            <p:cNvPr id="100" name="Google Shape;100;p2"/>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02" name="Google Shape;102;p2"/>
          <p:cNvPicPr preferRelativeResize="0"/>
          <p:nvPr/>
        </p:nvPicPr>
        <p:blipFill rotWithShape="1">
          <a:blip r:embed="rId5">
            <a:alphaModFix/>
          </a:blip>
          <a:srcRect b="0" l="0" r="0" t="0"/>
          <a:stretch/>
        </p:blipFill>
        <p:spPr>
          <a:xfrm>
            <a:off x="4815518" y="165438"/>
            <a:ext cx="2339170" cy="1120852"/>
          </a:xfrm>
          <a:prstGeom prst="rect">
            <a:avLst/>
          </a:prstGeom>
          <a:noFill/>
          <a:ln>
            <a:noFill/>
          </a:ln>
        </p:spPr>
      </p:pic>
      <p:sp>
        <p:nvSpPr>
          <p:cNvPr id="103" name="Google Shape;103;p2"/>
          <p:cNvSpPr txBox="1"/>
          <p:nvPr/>
        </p:nvSpPr>
        <p:spPr>
          <a:xfrm>
            <a:off x="2753576" y="1352266"/>
            <a:ext cx="7106881"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0" i="0" lang="es-CO" sz="5000" u="none" cap="none" strike="noStrike">
                <a:solidFill>
                  <a:srgbClr val="D2A6FF"/>
                </a:solidFill>
                <a:latin typeface="Arial"/>
                <a:ea typeface="Arial"/>
                <a:cs typeface="Arial"/>
                <a:sym typeface="Arial"/>
              </a:rPr>
              <a:t>Table of content</a:t>
            </a:r>
            <a:endParaRPr b="0" i="0" sz="5000" u="none" cap="none" strike="noStrike">
              <a:solidFill>
                <a:srgbClr val="D2A6FF"/>
              </a:solidFill>
              <a:latin typeface="Arial"/>
              <a:ea typeface="Arial"/>
              <a:cs typeface="Arial"/>
              <a:sym typeface="Arial"/>
            </a:endParaRPr>
          </a:p>
        </p:txBody>
      </p:sp>
      <p:sp>
        <p:nvSpPr>
          <p:cNvPr id="104" name="Google Shape;104;p2"/>
          <p:cNvSpPr/>
          <p:nvPr/>
        </p:nvSpPr>
        <p:spPr>
          <a:xfrm>
            <a:off x="3476266" y="2461172"/>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2"/>
          <p:cNvSpPr/>
          <p:nvPr/>
        </p:nvSpPr>
        <p:spPr>
          <a:xfrm>
            <a:off x="3476266" y="3603906"/>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p:nvPr/>
        </p:nvSpPr>
        <p:spPr>
          <a:xfrm>
            <a:off x="3476266" y="4757859"/>
            <a:ext cx="790226" cy="790226"/>
          </a:xfrm>
          <a:prstGeom prst="ellipse">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
          <p:cNvSpPr/>
          <p:nvPr/>
        </p:nvSpPr>
        <p:spPr>
          <a:xfrm>
            <a:off x="4630461" y="2580983"/>
            <a:ext cx="4191000"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08" name="Google Shape;108;p2"/>
          <p:cNvSpPr/>
          <p:nvPr/>
        </p:nvSpPr>
        <p:spPr>
          <a:xfrm>
            <a:off x="4630461" y="3668648"/>
            <a:ext cx="4191000"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09" name="Google Shape;109;p2"/>
          <p:cNvSpPr/>
          <p:nvPr/>
        </p:nvSpPr>
        <p:spPr>
          <a:xfrm>
            <a:off x="4630461" y="4822601"/>
            <a:ext cx="4191000" cy="660742"/>
          </a:xfrm>
          <a:prstGeom prst="roundRect">
            <a:avLst>
              <a:gd fmla="val 16667" name="adj"/>
            </a:avLst>
          </a:prstGeom>
          <a:solidFill>
            <a:srgbClr val="ADF6F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DF6FE"/>
              </a:solidFill>
              <a:latin typeface="Calibri"/>
              <a:ea typeface="Calibri"/>
              <a:cs typeface="Calibri"/>
              <a:sym typeface="Calibri"/>
            </a:endParaRPr>
          </a:p>
        </p:txBody>
      </p:sp>
      <p:sp>
        <p:nvSpPr>
          <p:cNvPr id="110" name="Google Shape;110;p2"/>
          <p:cNvSpPr txBox="1"/>
          <p:nvPr/>
        </p:nvSpPr>
        <p:spPr>
          <a:xfrm>
            <a:off x="3587006" y="2520035"/>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1</a:t>
            </a:r>
            <a:endParaRPr b="0" i="0" sz="1400" u="none" cap="none" strike="noStrike">
              <a:solidFill>
                <a:srgbClr val="000000"/>
              </a:solidFill>
              <a:latin typeface="Arial"/>
              <a:ea typeface="Arial"/>
              <a:cs typeface="Arial"/>
              <a:sym typeface="Arial"/>
            </a:endParaRPr>
          </a:p>
        </p:txBody>
      </p:sp>
      <p:sp>
        <p:nvSpPr>
          <p:cNvPr id="111" name="Google Shape;111;p2"/>
          <p:cNvSpPr txBox="1"/>
          <p:nvPr/>
        </p:nvSpPr>
        <p:spPr>
          <a:xfrm>
            <a:off x="3595092" y="3687327"/>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2</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3578039" y="4822601"/>
            <a:ext cx="58668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3</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4815519" y="2582804"/>
            <a:ext cx="3795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Welcome</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4828420" y="3687327"/>
            <a:ext cx="3795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IT Vocabulary</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4862690" y="4844946"/>
            <a:ext cx="379508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CO" sz="4000" u="none" cap="none" strike="noStrike">
                <a:solidFill>
                  <a:srgbClr val="001059"/>
                </a:solidFill>
                <a:latin typeface="Nunito Sans Black"/>
                <a:ea typeface="Nunito Sans Black"/>
                <a:cs typeface="Nunito Sans Black"/>
                <a:sym typeface="Nunito Sans Black"/>
              </a:rPr>
              <a:t>IT Characters</a:t>
            </a:r>
            <a:endParaRPr b="0" i="0" sz="1400" u="none" cap="none" strike="noStrike">
              <a:solidFill>
                <a:srgbClr val="000000"/>
              </a:solidFill>
              <a:latin typeface="Arial"/>
              <a:ea typeface="Arial"/>
              <a:cs typeface="Arial"/>
              <a:sym typeface="Arial"/>
            </a:endParaRPr>
          </a:p>
        </p:txBody>
      </p:sp>
      <p:cxnSp>
        <p:nvCxnSpPr>
          <p:cNvPr id="116" name="Google Shape;116;p2"/>
          <p:cNvCxnSpPr>
            <a:stCxn id="104" idx="4"/>
            <a:endCxn id="105" idx="0"/>
          </p:cNvCxnSpPr>
          <p:nvPr/>
        </p:nvCxnSpPr>
        <p:spPr>
          <a:xfrm>
            <a:off x="3871379" y="3251398"/>
            <a:ext cx="0" cy="352500"/>
          </a:xfrm>
          <a:prstGeom prst="straightConnector1">
            <a:avLst/>
          </a:prstGeom>
          <a:noFill/>
          <a:ln cap="flat" cmpd="sng" w="38100">
            <a:solidFill>
              <a:srgbClr val="D2A6FF"/>
            </a:solidFill>
            <a:prstDash val="solid"/>
            <a:miter lim="800000"/>
            <a:headEnd len="sm" w="sm" type="none"/>
            <a:tailEnd len="sm" w="sm" type="none"/>
          </a:ln>
        </p:spPr>
      </p:cxnSp>
      <p:cxnSp>
        <p:nvCxnSpPr>
          <p:cNvPr id="117" name="Google Shape;117;p2"/>
          <p:cNvCxnSpPr>
            <a:stCxn id="111" idx="2"/>
          </p:cNvCxnSpPr>
          <p:nvPr/>
        </p:nvCxnSpPr>
        <p:spPr>
          <a:xfrm>
            <a:off x="3888432" y="4395213"/>
            <a:ext cx="0" cy="345000"/>
          </a:xfrm>
          <a:prstGeom prst="straightConnector1">
            <a:avLst/>
          </a:prstGeom>
          <a:noFill/>
          <a:ln cap="flat" cmpd="sng" w="38100">
            <a:solidFill>
              <a:srgbClr val="D2A6FF"/>
            </a:solidFill>
            <a:prstDash val="solid"/>
            <a:miter lim="800000"/>
            <a:headEnd len="sm" w="sm" type="none"/>
            <a:tailEnd len="sm" w="sm" type="none"/>
          </a:ln>
        </p:spPr>
      </p:cxnSp>
      <p:grpSp>
        <p:nvGrpSpPr>
          <p:cNvPr id="118" name="Google Shape;118;p2"/>
          <p:cNvGrpSpPr/>
          <p:nvPr/>
        </p:nvGrpSpPr>
        <p:grpSpPr>
          <a:xfrm>
            <a:off x="626477" y="254641"/>
            <a:ext cx="11251266" cy="983288"/>
            <a:chOff x="626477" y="254641"/>
            <a:chExt cx="11251266" cy="983288"/>
          </a:xfrm>
        </p:grpSpPr>
        <p:pic>
          <p:nvPicPr>
            <p:cNvPr id="119" name="Google Shape;119;p2"/>
            <p:cNvPicPr preferRelativeResize="0"/>
            <p:nvPr/>
          </p:nvPicPr>
          <p:blipFill rotWithShape="1">
            <a:blip r:embed="rId6">
              <a:alphaModFix/>
            </a:blip>
            <a:srcRect b="0" l="0" r="0" t="0"/>
            <a:stretch/>
          </p:blipFill>
          <p:spPr>
            <a:xfrm>
              <a:off x="10059722" y="254641"/>
              <a:ext cx="1818021" cy="983288"/>
            </a:xfrm>
            <a:prstGeom prst="rect">
              <a:avLst/>
            </a:prstGeom>
            <a:noFill/>
            <a:ln>
              <a:noFill/>
            </a:ln>
          </p:spPr>
        </p:pic>
        <p:pic>
          <p:nvPicPr>
            <p:cNvPr id="120" name="Google Shape;120;p2"/>
            <p:cNvPicPr preferRelativeResize="0"/>
            <p:nvPr/>
          </p:nvPicPr>
          <p:blipFill rotWithShape="1">
            <a:blip r:embed="rId7">
              <a:alphaModFix/>
            </a:blip>
            <a:srcRect b="0" l="0" r="0" t="0"/>
            <a:stretch/>
          </p:blipFill>
          <p:spPr>
            <a:xfrm>
              <a:off x="626477" y="484081"/>
              <a:ext cx="1505800" cy="524408"/>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5"/>
          <p:cNvPicPr preferRelativeResize="0"/>
          <p:nvPr/>
        </p:nvPicPr>
        <p:blipFill rotWithShape="1">
          <a:blip r:embed="rId4">
            <a:alphaModFix/>
          </a:blip>
          <a:srcRect b="0" l="25589" r="15148" t="0"/>
          <a:stretch/>
        </p:blipFill>
        <p:spPr>
          <a:xfrm>
            <a:off x="0" y="0"/>
            <a:ext cx="6096000" cy="6858000"/>
          </a:xfrm>
          <a:prstGeom prst="rect">
            <a:avLst/>
          </a:prstGeom>
          <a:noFill/>
          <a:ln>
            <a:noFill/>
          </a:ln>
        </p:spPr>
      </p:pic>
      <p:sp>
        <p:nvSpPr>
          <p:cNvPr id="127" name="Google Shape;127;p5"/>
          <p:cNvSpPr/>
          <p:nvPr/>
        </p:nvSpPr>
        <p:spPr>
          <a:xfrm>
            <a:off x="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5"/>
          <p:cNvSpPr/>
          <p:nvPr/>
        </p:nvSpPr>
        <p:spPr>
          <a:xfrm>
            <a:off x="5890429" y="565872"/>
            <a:ext cx="3879073" cy="6350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5"/>
          <p:cNvSpPr txBox="1"/>
          <p:nvPr/>
        </p:nvSpPr>
        <p:spPr>
          <a:xfrm>
            <a:off x="6547746" y="555656"/>
            <a:ext cx="34068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Welcome </a:t>
            </a:r>
            <a:endParaRPr b="0" i="0" sz="1400" u="none" cap="none" strike="noStrike">
              <a:solidFill>
                <a:srgbClr val="000000"/>
              </a:solidFill>
              <a:latin typeface="Arial"/>
              <a:ea typeface="Arial"/>
              <a:cs typeface="Arial"/>
              <a:sym typeface="Arial"/>
            </a:endParaRPr>
          </a:p>
        </p:txBody>
      </p:sp>
      <p:grpSp>
        <p:nvGrpSpPr>
          <p:cNvPr id="130" name="Google Shape;130;p5"/>
          <p:cNvGrpSpPr/>
          <p:nvPr/>
        </p:nvGrpSpPr>
        <p:grpSpPr>
          <a:xfrm>
            <a:off x="601045" y="195198"/>
            <a:ext cx="10989910" cy="770002"/>
            <a:chOff x="626478" y="195198"/>
            <a:chExt cx="10989910" cy="770002"/>
          </a:xfrm>
        </p:grpSpPr>
        <p:pic>
          <p:nvPicPr>
            <p:cNvPr id="131" name="Google Shape;131;p5"/>
            <p:cNvPicPr preferRelativeResize="0"/>
            <p:nvPr/>
          </p:nvPicPr>
          <p:blipFill rotWithShape="1">
            <a:blip r:embed="rId5">
              <a:alphaModFix/>
            </a:blip>
            <a:srcRect b="0" l="0" r="0" t="0"/>
            <a:stretch/>
          </p:blipFill>
          <p:spPr>
            <a:xfrm>
              <a:off x="10192397" y="195198"/>
              <a:ext cx="1423991" cy="770002"/>
            </a:xfrm>
            <a:prstGeom prst="rect">
              <a:avLst/>
            </a:prstGeom>
            <a:noFill/>
            <a:ln>
              <a:noFill/>
            </a:ln>
          </p:spPr>
        </p:pic>
        <p:pic>
          <p:nvPicPr>
            <p:cNvPr id="132" name="Google Shape;132;p5"/>
            <p:cNvPicPr preferRelativeResize="0"/>
            <p:nvPr/>
          </p:nvPicPr>
          <p:blipFill rotWithShape="1">
            <a:blip r:embed="rId6">
              <a:alphaModFix/>
            </a:blip>
            <a:srcRect b="0" l="0" r="0" t="0"/>
            <a:stretch/>
          </p:blipFill>
          <p:spPr>
            <a:xfrm>
              <a:off x="626478" y="390743"/>
              <a:ext cx="1088022" cy="378913"/>
            </a:xfrm>
            <a:prstGeom prst="rect">
              <a:avLst/>
            </a:prstGeom>
            <a:noFill/>
            <a:ln>
              <a:noFill/>
            </a:ln>
          </p:spPr>
        </p:pic>
      </p:grpSp>
      <p:pic>
        <p:nvPicPr>
          <p:cNvPr id="133" name="Google Shape;133;p5"/>
          <p:cNvPicPr preferRelativeResize="0"/>
          <p:nvPr/>
        </p:nvPicPr>
        <p:blipFill rotWithShape="1">
          <a:blip r:embed="rId7">
            <a:alphaModFix/>
          </a:blip>
          <a:srcRect b="0" l="0" r="0" t="0"/>
          <a:stretch/>
        </p:blipFill>
        <p:spPr>
          <a:xfrm>
            <a:off x="518330" y="5353058"/>
            <a:ext cx="2339170" cy="1120852"/>
          </a:xfrm>
          <a:prstGeom prst="rect">
            <a:avLst/>
          </a:prstGeom>
          <a:noFill/>
          <a:ln>
            <a:noFill/>
          </a:ln>
        </p:spPr>
      </p:pic>
      <p:sp>
        <p:nvSpPr>
          <p:cNvPr id="134" name="Google Shape;134;p5"/>
          <p:cNvSpPr txBox="1"/>
          <p:nvPr/>
        </p:nvSpPr>
        <p:spPr>
          <a:xfrm>
            <a:off x="6096000" y="1438914"/>
            <a:ext cx="50505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Let’s get to know each other.</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1059"/>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You can use the chat to answer or raise your hand to speak.</a:t>
            </a:r>
            <a:endParaRPr b="0" i="0" sz="2400" u="none" cap="none" strike="noStrike">
              <a:solidFill>
                <a:srgbClr val="001059"/>
              </a:solidFill>
              <a:latin typeface="Nunito Sans"/>
              <a:ea typeface="Nunito Sans"/>
              <a:cs typeface="Nunito Sans"/>
              <a:sym typeface="Nunito Sans"/>
            </a:endParaRPr>
          </a:p>
        </p:txBody>
      </p:sp>
      <p:sp>
        <p:nvSpPr>
          <p:cNvPr id="135" name="Google Shape;135;p5"/>
          <p:cNvSpPr txBox="1"/>
          <p:nvPr/>
        </p:nvSpPr>
        <p:spPr>
          <a:xfrm>
            <a:off x="6162605" y="6334780"/>
            <a:ext cx="58061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sng" cap="none" strike="noStrike">
                <a:solidFill>
                  <a:srgbClr val="000000"/>
                </a:solidFill>
                <a:latin typeface="Arial"/>
                <a:ea typeface="Arial"/>
                <a:cs typeface="Arial"/>
                <a:sym typeface="Arial"/>
                <a:hlinkClick r:id="rId8">
                  <a:extLst>
                    <a:ext uri="{A12FA001-AC4F-418D-AE19-62706E023703}">
                      <ahyp:hlinkClr val="tx"/>
                    </a:ext>
                  </a:extLst>
                </a:hlinkClick>
              </a:rPr>
              <a:t>https://wordwall.net/es/resource/20078582/getting-to-know-you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6" name="Google Shape;136;p5"/>
          <p:cNvPicPr preferRelativeResize="0"/>
          <p:nvPr/>
        </p:nvPicPr>
        <p:blipFill rotWithShape="1">
          <a:blip r:embed="rId9">
            <a:alphaModFix/>
          </a:blip>
          <a:srcRect b="0" l="0" r="0" t="0"/>
          <a:stretch/>
        </p:blipFill>
        <p:spPr>
          <a:xfrm>
            <a:off x="7829965" y="3008814"/>
            <a:ext cx="3639058" cy="32484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pSp>
        <p:nvGrpSpPr>
          <p:cNvPr id="142" name="Google Shape;142;p3"/>
          <p:cNvGrpSpPr/>
          <p:nvPr/>
        </p:nvGrpSpPr>
        <p:grpSpPr>
          <a:xfrm>
            <a:off x="0" y="-1"/>
            <a:ext cx="12192000" cy="6858002"/>
            <a:chOff x="0" y="317351"/>
            <a:chExt cx="12192000" cy="6858002"/>
          </a:xfrm>
        </p:grpSpPr>
        <p:pic>
          <p:nvPicPr>
            <p:cNvPr id="143" name="Google Shape;143;p3"/>
            <p:cNvPicPr preferRelativeResize="0"/>
            <p:nvPr/>
          </p:nvPicPr>
          <p:blipFill rotWithShape="1">
            <a:blip r:embed="rId3">
              <a:alphaModFix/>
            </a:blip>
            <a:srcRect b="7533" l="7812" r="7809" t="0"/>
            <a:stretch/>
          </p:blipFill>
          <p:spPr>
            <a:xfrm>
              <a:off x="0" y="317351"/>
              <a:ext cx="12192000" cy="6858002"/>
            </a:xfrm>
            <a:prstGeom prst="rect">
              <a:avLst/>
            </a:prstGeom>
            <a:noFill/>
            <a:ln>
              <a:noFill/>
            </a:ln>
          </p:spPr>
        </p:pic>
        <p:pic>
          <p:nvPicPr>
            <p:cNvPr id="144" name="Google Shape;144;p3"/>
            <p:cNvPicPr preferRelativeResize="0"/>
            <p:nvPr/>
          </p:nvPicPr>
          <p:blipFill rotWithShape="1">
            <a:blip r:embed="rId4">
              <a:alphaModFix/>
            </a:blip>
            <a:srcRect b="0" l="0" r="0" t="0"/>
            <a:stretch/>
          </p:blipFill>
          <p:spPr>
            <a:xfrm>
              <a:off x="0" y="317351"/>
              <a:ext cx="12192000" cy="6858002"/>
            </a:xfrm>
            <a:prstGeom prst="rect">
              <a:avLst/>
            </a:prstGeom>
            <a:noFill/>
            <a:ln>
              <a:noFill/>
            </a:ln>
          </p:spPr>
        </p:pic>
      </p:grpSp>
      <p:pic>
        <p:nvPicPr>
          <p:cNvPr id="145" name="Google Shape;145;p3"/>
          <p:cNvPicPr preferRelativeResize="0"/>
          <p:nvPr/>
        </p:nvPicPr>
        <p:blipFill rotWithShape="1">
          <a:blip r:embed="rId5">
            <a:alphaModFix/>
          </a:blip>
          <a:srcRect b="0" l="4938" r="4936" t="0"/>
          <a:stretch/>
        </p:blipFill>
        <p:spPr>
          <a:xfrm>
            <a:off x="782850" y="1761850"/>
            <a:ext cx="3327000" cy="3682200"/>
          </a:xfrm>
          <a:prstGeom prst="roundRect">
            <a:avLst>
              <a:gd fmla="val 8020" name="adj"/>
            </a:avLst>
          </a:prstGeom>
          <a:noFill/>
          <a:ln>
            <a:noFill/>
          </a:ln>
        </p:spPr>
      </p:pic>
      <p:pic>
        <p:nvPicPr>
          <p:cNvPr id="146" name="Google Shape;146;p3"/>
          <p:cNvPicPr preferRelativeResize="0"/>
          <p:nvPr/>
        </p:nvPicPr>
        <p:blipFill rotWithShape="1">
          <a:blip r:embed="rId6">
            <a:alphaModFix/>
          </a:blip>
          <a:srcRect b="0" l="0" r="0" t="0"/>
          <a:stretch/>
        </p:blipFill>
        <p:spPr>
          <a:xfrm>
            <a:off x="601045" y="390743"/>
            <a:ext cx="1088022" cy="378913"/>
          </a:xfrm>
          <a:prstGeom prst="rect">
            <a:avLst/>
          </a:prstGeom>
          <a:noFill/>
          <a:ln>
            <a:noFill/>
          </a:ln>
        </p:spPr>
      </p:pic>
      <p:pic>
        <p:nvPicPr>
          <p:cNvPr id="147" name="Google Shape;147;p3"/>
          <p:cNvPicPr preferRelativeResize="0"/>
          <p:nvPr/>
        </p:nvPicPr>
        <p:blipFill rotWithShape="1">
          <a:blip r:embed="rId7">
            <a:alphaModFix/>
          </a:blip>
          <a:srcRect b="0" l="0" r="0" t="0"/>
          <a:stretch/>
        </p:blipFill>
        <p:spPr>
          <a:xfrm>
            <a:off x="10231904" y="195198"/>
            <a:ext cx="1423672" cy="770002"/>
          </a:xfrm>
          <a:prstGeom prst="rect">
            <a:avLst/>
          </a:prstGeom>
          <a:noFill/>
          <a:ln>
            <a:noFill/>
          </a:ln>
        </p:spPr>
      </p:pic>
      <p:pic>
        <p:nvPicPr>
          <p:cNvPr id="148" name="Google Shape;148;p3"/>
          <p:cNvPicPr preferRelativeResize="0"/>
          <p:nvPr/>
        </p:nvPicPr>
        <p:blipFill rotWithShape="1">
          <a:blip r:embed="rId8">
            <a:alphaModFix/>
          </a:blip>
          <a:srcRect b="8333" l="0" r="0" t="8325"/>
          <a:stretch/>
        </p:blipFill>
        <p:spPr>
          <a:xfrm>
            <a:off x="4561737" y="1726349"/>
            <a:ext cx="3327000" cy="3753300"/>
          </a:xfrm>
          <a:prstGeom prst="roundRect">
            <a:avLst>
              <a:gd fmla="val 8508" name="adj"/>
            </a:avLst>
          </a:prstGeom>
          <a:noFill/>
          <a:ln>
            <a:noFill/>
          </a:ln>
        </p:spPr>
      </p:pic>
      <p:pic>
        <p:nvPicPr>
          <p:cNvPr id="149" name="Google Shape;149;p3"/>
          <p:cNvPicPr preferRelativeResize="0"/>
          <p:nvPr/>
        </p:nvPicPr>
        <p:blipFill rotWithShape="1">
          <a:blip r:embed="rId9">
            <a:alphaModFix/>
          </a:blip>
          <a:srcRect b="0" l="18808" r="18808" t="0"/>
          <a:stretch/>
        </p:blipFill>
        <p:spPr>
          <a:xfrm>
            <a:off x="8245936" y="1715958"/>
            <a:ext cx="3327000" cy="3753300"/>
          </a:xfrm>
          <a:prstGeom prst="roundRect">
            <a:avLst>
              <a:gd fmla="val 8508" name="adj"/>
            </a:avLst>
          </a:prstGeom>
          <a:noFill/>
          <a:ln>
            <a:noFill/>
          </a:ln>
        </p:spPr>
      </p:pic>
      <p:sp>
        <p:nvSpPr>
          <p:cNvPr id="150" name="Google Shape;150;p3"/>
          <p:cNvSpPr/>
          <p:nvPr/>
        </p:nvSpPr>
        <p:spPr>
          <a:xfrm>
            <a:off x="1201166" y="4609345"/>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3"/>
          <p:cNvSpPr txBox="1"/>
          <p:nvPr/>
        </p:nvSpPr>
        <p:spPr>
          <a:xfrm>
            <a:off x="1559271" y="4641155"/>
            <a:ext cx="1774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Steve Jobs</a:t>
            </a:r>
            <a:endParaRPr b="0" i="0" sz="1400" u="none" cap="none" strike="noStrike">
              <a:solidFill>
                <a:srgbClr val="000000"/>
              </a:solidFill>
              <a:latin typeface="Arial"/>
              <a:ea typeface="Arial"/>
              <a:cs typeface="Arial"/>
              <a:sym typeface="Arial"/>
            </a:endParaRPr>
          </a:p>
        </p:txBody>
      </p:sp>
      <p:sp>
        <p:nvSpPr>
          <p:cNvPr id="152" name="Google Shape;152;p3"/>
          <p:cNvSpPr txBox="1"/>
          <p:nvPr/>
        </p:nvSpPr>
        <p:spPr>
          <a:xfrm>
            <a:off x="1523672" y="5595461"/>
            <a:ext cx="1845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Former CEO of Apple</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5036807" y="4631570"/>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 name="Google Shape;154;p3"/>
          <p:cNvSpPr txBox="1"/>
          <p:nvPr/>
        </p:nvSpPr>
        <p:spPr>
          <a:xfrm>
            <a:off x="5394912" y="4663380"/>
            <a:ext cx="17742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Bill Gates</a:t>
            </a:r>
            <a:endParaRPr b="0" i="0" sz="1400" u="none" cap="none" strike="noStrike">
              <a:solidFill>
                <a:srgbClr val="000000"/>
              </a:solidFill>
              <a:latin typeface="Arial"/>
              <a:ea typeface="Arial"/>
              <a:cs typeface="Arial"/>
              <a:sym typeface="Arial"/>
            </a:endParaRPr>
          </a:p>
        </p:txBody>
      </p:sp>
      <p:sp>
        <p:nvSpPr>
          <p:cNvPr id="155" name="Google Shape;155;p3"/>
          <p:cNvSpPr txBox="1"/>
          <p:nvPr/>
        </p:nvSpPr>
        <p:spPr>
          <a:xfrm>
            <a:off x="5283588" y="5595436"/>
            <a:ext cx="1845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Former CEO of Microsoft</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8721006" y="4702261"/>
            <a:ext cx="2490373" cy="1860331"/>
          </a:xfrm>
          <a:prstGeom prst="roundRect">
            <a:avLst>
              <a:gd fmla="val 19170"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3"/>
          <p:cNvSpPr txBox="1"/>
          <p:nvPr/>
        </p:nvSpPr>
        <p:spPr>
          <a:xfrm>
            <a:off x="8758900" y="4663375"/>
            <a:ext cx="23388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rgbClr val="001059"/>
                </a:solidFill>
                <a:latin typeface="Nunito Sans Black"/>
                <a:ea typeface="Nunito Sans Black"/>
                <a:cs typeface="Nunito Sans Black"/>
                <a:sym typeface="Nunito Sans Black"/>
              </a:rPr>
              <a:t>Mark Zuckerberg</a:t>
            </a:r>
            <a:endParaRPr b="0" i="0" sz="1400" u="none" cap="none" strike="noStrike">
              <a:solidFill>
                <a:srgbClr val="000000"/>
              </a:solidFill>
              <a:latin typeface="Arial"/>
              <a:ea typeface="Arial"/>
              <a:cs typeface="Arial"/>
              <a:sym typeface="Arial"/>
            </a:endParaRPr>
          </a:p>
        </p:txBody>
      </p:sp>
      <p:sp>
        <p:nvSpPr>
          <p:cNvPr id="158" name="Google Shape;158;p3"/>
          <p:cNvSpPr txBox="1"/>
          <p:nvPr/>
        </p:nvSpPr>
        <p:spPr>
          <a:xfrm>
            <a:off x="9043524" y="5595452"/>
            <a:ext cx="1845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rgbClr val="001059"/>
                </a:solidFill>
                <a:latin typeface="Nunito Sans"/>
                <a:ea typeface="Nunito Sans"/>
                <a:cs typeface="Nunito Sans"/>
                <a:sym typeface="Nunito Sans"/>
              </a:rPr>
              <a:t>CEO of Facebook</a:t>
            </a:r>
            <a:endParaRPr b="0" i="0" sz="1400" u="none" cap="none" strike="noStrike">
              <a:solidFill>
                <a:srgbClr val="000000"/>
              </a:solidFill>
              <a:latin typeface="Arial"/>
              <a:ea typeface="Arial"/>
              <a:cs typeface="Arial"/>
              <a:sym typeface="Arial"/>
            </a:endParaRPr>
          </a:p>
        </p:txBody>
      </p:sp>
      <p:sp>
        <p:nvSpPr>
          <p:cNvPr id="159" name="Google Shape;159;p3"/>
          <p:cNvSpPr txBox="1"/>
          <p:nvPr/>
        </p:nvSpPr>
        <p:spPr>
          <a:xfrm>
            <a:off x="2671764" y="614963"/>
            <a:ext cx="71070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0" i="0" lang="es-CO" sz="6600" u="none" cap="none" strike="noStrike">
                <a:solidFill>
                  <a:srgbClr val="D2A6FF"/>
                </a:solidFill>
                <a:latin typeface="Arial"/>
                <a:ea typeface="Arial"/>
                <a:cs typeface="Arial"/>
                <a:sym typeface="Arial"/>
              </a:rPr>
              <a:t>Who are they?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p:nvPr/>
        </p:nvSpPr>
        <p:spPr>
          <a:xfrm>
            <a:off x="609600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66" name="Google Shape;166;p6"/>
          <p:cNvGrpSpPr/>
          <p:nvPr/>
        </p:nvGrpSpPr>
        <p:grpSpPr>
          <a:xfrm>
            <a:off x="597743" y="203053"/>
            <a:ext cx="10996514" cy="770002"/>
            <a:chOff x="597743" y="203053"/>
            <a:chExt cx="10996514" cy="770002"/>
          </a:xfrm>
        </p:grpSpPr>
        <p:pic>
          <p:nvPicPr>
            <p:cNvPr id="167" name="Google Shape;167;p6"/>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168" name="Google Shape;168;p6"/>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sp>
        <p:nvSpPr>
          <p:cNvPr id="169" name="Google Shape;169;p6"/>
          <p:cNvSpPr/>
          <p:nvPr/>
        </p:nvSpPr>
        <p:spPr>
          <a:xfrm>
            <a:off x="1062813" y="2685538"/>
            <a:ext cx="3206202"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6"/>
          <p:cNvSpPr txBox="1"/>
          <p:nvPr/>
        </p:nvSpPr>
        <p:spPr>
          <a:xfrm>
            <a:off x="597743" y="1340930"/>
            <a:ext cx="466134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Vocabulary 1/2</a:t>
            </a:r>
            <a:endParaRPr b="0" i="0" sz="1400" u="none" cap="none" strike="noStrike">
              <a:solidFill>
                <a:srgbClr val="000000"/>
              </a:solidFill>
              <a:latin typeface="Arial"/>
              <a:ea typeface="Arial"/>
              <a:cs typeface="Arial"/>
              <a:sym typeface="Arial"/>
            </a:endParaRPr>
          </a:p>
        </p:txBody>
      </p:sp>
      <p:sp>
        <p:nvSpPr>
          <p:cNvPr id="171" name="Google Shape;171;p6"/>
          <p:cNvSpPr txBox="1"/>
          <p:nvPr/>
        </p:nvSpPr>
        <p:spPr>
          <a:xfrm>
            <a:off x="597743" y="2002095"/>
            <a:ext cx="50504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Match the words with its synonym.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7286229" y="2566574"/>
            <a:ext cx="3206202"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73" name="Google Shape;173;p6"/>
          <p:cNvGraphicFramePr/>
          <p:nvPr/>
        </p:nvGraphicFramePr>
        <p:xfrm>
          <a:off x="1846289" y="2607265"/>
          <a:ext cx="3000000" cy="3000000"/>
        </p:xfrm>
        <a:graphic>
          <a:graphicData uri="http://schemas.openxmlformats.org/drawingml/2006/table">
            <a:tbl>
              <a:tblPr>
                <a:noFill/>
                <a:tableStyleId>{D9C3CED4-4A64-4599-9ACA-CF53974E5440}</a:tableStyleId>
              </a:tblPr>
              <a:tblGrid>
                <a:gridCol w="769775"/>
                <a:gridCol w="4714825"/>
                <a:gridCol w="577325"/>
                <a:gridCol w="3367700"/>
              </a:tblGrid>
              <a:tr h="578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received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invention</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8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2</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leading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attended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8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3.</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discovery</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c.</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top</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8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4.</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build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stopped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8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5.</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went to</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got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85725">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6.</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banned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f.</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make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p:nvPr/>
        </p:nvSpPr>
        <p:spPr>
          <a:xfrm>
            <a:off x="609600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6"/>
          <p:cNvSpPr/>
          <p:nvPr/>
        </p:nvSpPr>
        <p:spPr>
          <a:xfrm>
            <a:off x="854439" y="2685538"/>
            <a:ext cx="3414576"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26"/>
          <p:cNvSpPr/>
          <p:nvPr/>
        </p:nvSpPr>
        <p:spPr>
          <a:xfrm>
            <a:off x="7676219" y="2654524"/>
            <a:ext cx="3452968"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2" name="Google Shape;182;p26"/>
          <p:cNvGrpSpPr/>
          <p:nvPr/>
        </p:nvGrpSpPr>
        <p:grpSpPr>
          <a:xfrm>
            <a:off x="597743" y="203053"/>
            <a:ext cx="10996514" cy="770002"/>
            <a:chOff x="597743" y="203053"/>
            <a:chExt cx="10996514" cy="770002"/>
          </a:xfrm>
        </p:grpSpPr>
        <p:pic>
          <p:nvPicPr>
            <p:cNvPr id="183" name="Google Shape;183;p26"/>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184" name="Google Shape;184;p26"/>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graphicFrame>
        <p:nvGraphicFramePr>
          <p:cNvPr id="185" name="Google Shape;185;p26"/>
          <p:cNvGraphicFramePr/>
          <p:nvPr/>
        </p:nvGraphicFramePr>
        <p:xfrm>
          <a:off x="1817391" y="2730740"/>
          <a:ext cx="3000000" cy="3000000"/>
        </p:xfrm>
        <a:graphic>
          <a:graphicData uri="http://schemas.openxmlformats.org/drawingml/2006/table">
            <a:tbl>
              <a:tblPr>
                <a:noFill/>
                <a:tableStyleId>{D9C3CED4-4A64-4599-9ACA-CF53974E5440}</a:tableStyleId>
              </a:tblPr>
              <a:tblGrid>
                <a:gridCol w="828675"/>
                <a:gridCol w="5075650"/>
                <a:gridCol w="621500"/>
                <a:gridCol w="3625425"/>
              </a:tblGrid>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7.</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based on</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Internet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8.</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string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h.</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presently</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9.</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improve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10.</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now</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centered around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11.</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Web</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j.</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series</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k.</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upgrade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86" name="Google Shape;186;p26"/>
          <p:cNvSpPr txBox="1"/>
          <p:nvPr/>
        </p:nvSpPr>
        <p:spPr>
          <a:xfrm>
            <a:off x="597743" y="1340930"/>
            <a:ext cx="443544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Vocabulary 2/2</a:t>
            </a:r>
            <a:endParaRPr b="0" i="0" sz="1400" u="none" cap="none" strike="noStrike">
              <a:solidFill>
                <a:srgbClr val="000000"/>
              </a:solidFill>
              <a:latin typeface="Arial"/>
              <a:ea typeface="Arial"/>
              <a:cs typeface="Arial"/>
              <a:sym typeface="Arial"/>
            </a:endParaRPr>
          </a:p>
        </p:txBody>
      </p:sp>
      <p:sp>
        <p:nvSpPr>
          <p:cNvPr id="187" name="Google Shape;187;p26"/>
          <p:cNvSpPr txBox="1"/>
          <p:nvPr/>
        </p:nvSpPr>
        <p:spPr>
          <a:xfrm>
            <a:off x="597743" y="2002095"/>
            <a:ext cx="50504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Match the words with its synonym.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p:nvPr/>
        </p:nvSpPr>
        <p:spPr>
          <a:xfrm>
            <a:off x="609600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94" name="Google Shape;194;p7"/>
          <p:cNvGrpSpPr/>
          <p:nvPr/>
        </p:nvGrpSpPr>
        <p:grpSpPr>
          <a:xfrm>
            <a:off x="597743" y="203053"/>
            <a:ext cx="10996514" cy="770002"/>
            <a:chOff x="597743" y="203053"/>
            <a:chExt cx="10996514" cy="770002"/>
          </a:xfrm>
        </p:grpSpPr>
        <p:pic>
          <p:nvPicPr>
            <p:cNvPr id="195" name="Google Shape;195;p7"/>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196" name="Google Shape;196;p7"/>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sp>
        <p:nvSpPr>
          <p:cNvPr id="197" name="Google Shape;197;p7"/>
          <p:cNvSpPr/>
          <p:nvPr/>
        </p:nvSpPr>
        <p:spPr>
          <a:xfrm>
            <a:off x="1062813" y="2685538"/>
            <a:ext cx="3206202"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8" name="Google Shape;198;p7"/>
          <p:cNvSpPr txBox="1"/>
          <p:nvPr/>
        </p:nvSpPr>
        <p:spPr>
          <a:xfrm>
            <a:off x="597743" y="1340930"/>
            <a:ext cx="466134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Vocabulary 1/2</a:t>
            </a:r>
            <a:endParaRPr b="0" i="0" sz="1400" u="none" cap="none" strike="noStrike">
              <a:solidFill>
                <a:srgbClr val="000000"/>
              </a:solidFill>
              <a:latin typeface="Arial"/>
              <a:ea typeface="Arial"/>
              <a:cs typeface="Arial"/>
              <a:sym typeface="Arial"/>
            </a:endParaRPr>
          </a:p>
        </p:txBody>
      </p:sp>
      <p:sp>
        <p:nvSpPr>
          <p:cNvPr id="199" name="Google Shape;199;p7"/>
          <p:cNvSpPr txBox="1"/>
          <p:nvPr/>
        </p:nvSpPr>
        <p:spPr>
          <a:xfrm>
            <a:off x="597743" y="2002095"/>
            <a:ext cx="50504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Match the words with its synonym. </a:t>
            </a:r>
            <a:endParaRPr b="0" i="0" sz="1400" u="none" cap="none" strike="noStrike">
              <a:solidFill>
                <a:srgbClr val="000000"/>
              </a:solidFill>
              <a:latin typeface="Arial"/>
              <a:ea typeface="Arial"/>
              <a:cs typeface="Arial"/>
              <a:sym typeface="Arial"/>
            </a:endParaRPr>
          </a:p>
        </p:txBody>
      </p:sp>
      <p:sp>
        <p:nvSpPr>
          <p:cNvPr id="200" name="Google Shape;200;p7"/>
          <p:cNvSpPr/>
          <p:nvPr/>
        </p:nvSpPr>
        <p:spPr>
          <a:xfrm>
            <a:off x="7286229" y="2566574"/>
            <a:ext cx="3206202"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aphicFrame>
        <p:nvGraphicFramePr>
          <p:cNvPr id="201" name="Google Shape;201;p7"/>
          <p:cNvGraphicFramePr/>
          <p:nvPr/>
        </p:nvGraphicFramePr>
        <p:xfrm>
          <a:off x="824672" y="2929563"/>
          <a:ext cx="3000000" cy="3000000"/>
        </p:xfrm>
        <a:graphic>
          <a:graphicData uri="http://schemas.openxmlformats.org/drawingml/2006/table">
            <a:tbl>
              <a:tblPr>
                <a:noFill/>
                <a:tableStyleId>{D9C3CED4-4A64-4599-9ACA-CF53974E5440}</a:tableStyleId>
              </a:tblPr>
              <a:tblGrid>
                <a:gridCol w="995275"/>
                <a:gridCol w="6096025"/>
                <a:gridCol w="746450"/>
                <a:gridCol w="4354275"/>
              </a:tblGrid>
              <a:tr h="5751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received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a.</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invention</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51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2</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leading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attended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51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3.</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discovery</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c.</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top</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51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4.</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build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stopped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51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5.</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went to</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got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9180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6.</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banned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f.</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make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202" name="Google Shape;202;p7"/>
          <p:cNvCxnSpPr/>
          <p:nvPr/>
        </p:nvCxnSpPr>
        <p:spPr>
          <a:xfrm>
            <a:off x="3202660" y="3437074"/>
            <a:ext cx="4680603" cy="2170106"/>
          </a:xfrm>
          <a:prstGeom prst="straightConnector1">
            <a:avLst/>
          </a:prstGeom>
          <a:noFill/>
          <a:ln cap="flat" cmpd="sng" w="28575">
            <a:solidFill>
              <a:srgbClr val="D3A6FF"/>
            </a:solidFill>
            <a:prstDash val="solid"/>
            <a:round/>
            <a:headEnd len="sm" w="sm" type="none"/>
            <a:tailEnd len="med" w="med" type="triangle"/>
          </a:ln>
        </p:spPr>
      </p:cxnSp>
      <p:cxnSp>
        <p:nvCxnSpPr>
          <p:cNvPr id="203" name="Google Shape;203;p7"/>
          <p:cNvCxnSpPr/>
          <p:nvPr/>
        </p:nvCxnSpPr>
        <p:spPr>
          <a:xfrm>
            <a:off x="3112883" y="3897505"/>
            <a:ext cx="4745398" cy="569638"/>
          </a:xfrm>
          <a:prstGeom prst="straightConnector1">
            <a:avLst/>
          </a:prstGeom>
          <a:noFill/>
          <a:ln cap="flat" cmpd="sng" w="28575">
            <a:solidFill>
              <a:srgbClr val="D3A6FF"/>
            </a:solidFill>
            <a:prstDash val="solid"/>
            <a:round/>
            <a:headEnd len="sm" w="sm" type="none"/>
            <a:tailEnd len="med" w="med" type="triangle"/>
          </a:ln>
        </p:spPr>
      </p:cxnSp>
      <p:cxnSp>
        <p:nvCxnSpPr>
          <p:cNvPr id="204" name="Google Shape;204;p7"/>
          <p:cNvCxnSpPr/>
          <p:nvPr/>
        </p:nvCxnSpPr>
        <p:spPr>
          <a:xfrm flipH="1" rot="10800000">
            <a:off x="3376246" y="3351366"/>
            <a:ext cx="4489679" cy="1136565"/>
          </a:xfrm>
          <a:prstGeom prst="straightConnector1">
            <a:avLst/>
          </a:prstGeom>
          <a:noFill/>
          <a:ln cap="flat" cmpd="sng" w="28575">
            <a:solidFill>
              <a:srgbClr val="D3A6FF"/>
            </a:solidFill>
            <a:prstDash val="solid"/>
            <a:round/>
            <a:headEnd len="sm" w="sm" type="none"/>
            <a:tailEnd len="med" w="med" type="triangle"/>
          </a:ln>
        </p:spPr>
      </p:cxnSp>
      <p:cxnSp>
        <p:nvCxnSpPr>
          <p:cNvPr id="205" name="Google Shape;205;p7"/>
          <p:cNvCxnSpPr/>
          <p:nvPr/>
        </p:nvCxnSpPr>
        <p:spPr>
          <a:xfrm>
            <a:off x="2624880" y="5030334"/>
            <a:ext cx="5298107" cy="1153692"/>
          </a:xfrm>
          <a:prstGeom prst="straightConnector1">
            <a:avLst/>
          </a:prstGeom>
          <a:noFill/>
          <a:ln cap="flat" cmpd="sng" w="28575">
            <a:solidFill>
              <a:srgbClr val="D3A6FF"/>
            </a:solidFill>
            <a:prstDash val="solid"/>
            <a:round/>
            <a:headEnd len="sm" w="sm" type="none"/>
            <a:tailEnd len="med" w="med" type="triangle"/>
          </a:ln>
        </p:spPr>
      </p:cxnSp>
      <p:cxnSp>
        <p:nvCxnSpPr>
          <p:cNvPr id="206" name="Google Shape;206;p7"/>
          <p:cNvCxnSpPr/>
          <p:nvPr/>
        </p:nvCxnSpPr>
        <p:spPr>
          <a:xfrm flipH="1" rot="10800000">
            <a:off x="3048177" y="3943093"/>
            <a:ext cx="4924863" cy="1749796"/>
          </a:xfrm>
          <a:prstGeom prst="straightConnector1">
            <a:avLst/>
          </a:prstGeom>
          <a:noFill/>
          <a:ln cap="flat" cmpd="sng" w="28575">
            <a:solidFill>
              <a:srgbClr val="D3A6FF"/>
            </a:solidFill>
            <a:prstDash val="solid"/>
            <a:round/>
            <a:headEnd len="sm" w="sm" type="none"/>
            <a:tailEnd len="med" w="med" type="triangle"/>
          </a:ln>
        </p:spPr>
      </p:cxnSp>
      <p:cxnSp>
        <p:nvCxnSpPr>
          <p:cNvPr id="207" name="Google Shape;207;p7"/>
          <p:cNvCxnSpPr/>
          <p:nvPr/>
        </p:nvCxnSpPr>
        <p:spPr>
          <a:xfrm flipH="1" rot="10800000">
            <a:off x="3162936" y="5094895"/>
            <a:ext cx="4656206" cy="1137915"/>
          </a:xfrm>
          <a:prstGeom prst="straightConnector1">
            <a:avLst/>
          </a:prstGeom>
          <a:noFill/>
          <a:ln cap="flat" cmpd="sng" w="28575">
            <a:solidFill>
              <a:srgbClr val="D3A6FF"/>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8"/>
          <p:cNvSpPr/>
          <p:nvPr/>
        </p:nvSpPr>
        <p:spPr>
          <a:xfrm>
            <a:off x="6096000" y="0"/>
            <a:ext cx="6096000" cy="6858000"/>
          </a:xfrm>
          <a:prstGeom prst="rect">
            <a:avLst/>
          </a:prstGeom>
          <a:solidFill>
            <a:srgbClr val="001059">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4" name="Google Shape;214;p8"/>
          <p:cNvSpPr/>
          <p:nvPr/>
        </p:nvSpPr>
        <p:spPr>
          <a:xfrm>
            <a:off x="854439" y="2685538"/>
            <a:ext cx="3414576"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5" name="Google Shape;215;p8"/>
          <p:cNvSpPr/>
          <p:nvPr/>
        </p:nvSpPr>
        <p:spPr>
          <a:xfrm>
            <a:off x="7676219" y="2654524"/>
            <a:ext cx="3452968" cy="3683989"/>
          </a:xfrm>
          <a:prstGeom prst="roundRect">
            <a:avLst>
              <a:gd fmla="val 16667" name="adj"/>
            </a:avLst>
          </a:prstGeom>
          <a:gradFill>
            <a:gsLst>
              <a:gs pos="0">
                <a:srgbClr val="A0F4FD"/>
              </a:gs>
              <a:gs pos="100000">
                <a:srgbClr val="D2A6FF"/>
              </a:gs>
            </a:gsLst>
            <a:lin ang="0" scaled="0"/>
          </a:gradFill>
          <a:ln cap="flat" cmpd="sng" w="12700">
            <a:solidFill>
              <a:srgbClr val="D2A6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16" name="Google Shape;216;p8"/>
          <p:cNvGrpSpPr/>
          <p:nvPr/>
        </p:nvGrpSpPr>
        <p:grpSpPr>
          <a:xfrm>
            <a:off x="597743" y="203053"/>
            <a:ext cx="10996514" cy="770002"/>
            <a:chOff x="597743" y="203053"/>
            <a:chExt cx="10996514" cy="770002"/>
          </a:xfrm>
        </p:grpSpPr>
        <p:pic>
          <p:nvPicPr>
            <p:cNvPr id="217" name="Google Shape;217;p8"/>
            <p:cNvPicPr preferRelativeResize="0"/>
            <p:nvPr/>
          </p:nvPicPr>
          <p:blipFill rotWithShape="1">
            <a:blip r:embed="rId3">
              <a:alphaModFix/>
            </a:blip>
            <a:srcRect b="0" l="0" r="0" t="0"/>
            <a:stretch/>
          </p:blipFill>
          <p:spPr>
            <a:xfrm>
              <a:off x="597743" y="398399"/>
              <a:ext cx="1088021" cy="379310"/>
            </a:xfrm>
            <a:prstGeom prst="rect">
              <a:avLst/>
            </a:prstGeom>
            <a:noFill/>
            <a:ln>
              <a:noFill/>
            </a:ln>
          </p:spPr>
        </p:pic>
        <p:pic>
          <p:nvPicPr>
            <p:cNvPr id="218" name="Google Shape;218;p8"/>
            <p:cNvPicPr preferRelativeResize="0"/>
            <p:nvPr/>
          </p:nvPicPr>
          <p:blipFill rotWithShape="1">
            <a:blip r:embed="rId4">
              <a:alphaModFix/>
            </a:blip>
            <a:srcRect b="0" l="0" r="0" t="0"/>
            <a:stretch/>
          </p:blipFill>
          <p:spPr>
            <a:xfrm>
              <a:off x="10170585" y="203053"/>
              <a:ext cx="1423672" cy="770002"/>
            </a:xfrm>
            <a:prstGeom prst="rect">
              <a:avLst/>
            </a:prstGeom>
            <a:noFill/>
            <a:ln>
              <a:noFill/>
            </a:ln>
          </p:spPr>
        </p:pic>
      </p:grpSp>
      <p:graphicFrame>
        <p:nvGraphicFramePr>
          <p:cNvPr id="219" name="Google Shape;219;p8"/>
          <p:cNvGraphicFramePr/>
          <p:nvPr/>
        </p:nvGraphicFramePr>
        <p:xfrm>
          <a:off x="977942" y="2922838"/>
          <a:ext cx="3000000" cy="3000000"/>
        </p:xfrm>
        <a:graphic>
          <a:graphicData uri="http://schemas.openxmlformats.org/drawingml/2006/table">
            <a:tbl>
              <a:tblPr>
                <a:noFill/>
                <a:tableStyleId>{D9C3CED4-4A64-4599-9ACA-CF53974E5440}</a:tableStyleId>
              </a:tblPr>
              <a:tblGrid>
                <a:gridCol w="957775"/>
                <a:gridCol w="5866425"/>
                <a:gridCol w="718325"/>
                <a:gridCol w="4190275"/>
              </a:tblGrid>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7.</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based on</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Internet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8.</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string</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h.</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presently</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9.</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improve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10.</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now</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i.</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centered around</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11</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Web</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j.</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series</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0250">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k.</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2800"/>
                        <a:buFont typeface="Arial"/>
                        <a:buNone/>
                      </a:pPr>
                      <a:r>
                        <a:rPr i="0" lang="es-CO" sz="2800" u="none" cap="none" strike="noStrike">
                          <a:solidFill>
                            <a:srgbClr val="1F2072"/>
                          </a:solidFill>
                          <a:latin typeface="Nunito Sans"/>
                          <a:ea typeface="Nunito Sans"/>
                          <a:cs typeface="Nunito Sans"/>
                          <a:sym typeface="Nunito Sans"/>
                        </a:rPr>
                        <a:t>upgrade</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20" name="Google Shape;220;p8"/>
          <p:cNvSpPr txBox="1"/>
          <p:nvPr/>
        </p:nvSpPr>
        <p:spPr>
          <a:xfrm>
            <a:off x="597743" y="1340930"/>
            <a:ext cx="443544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Vocabulary 2/2</a:t>
            </a:r>
            <a:endParaRPr b="0" i="0" sz="1400" u="none" cap="none" strike="noStrike">
              <a:solidFill>
                <a:srgbClr val="000000"/>
              </a:solidFill>
              <a:latin typeface="Arial"/>
              <a:ea typeface="Arial"/>
              <a:cs typeface="Arial"/>
              <a:sym typeface="Arial"/>
            </a:endParaRPr>
          </a:p>
        </p:txBody>
      </p:sp>
      <p:sp>
        <p:nvSpPr>
          <p:cNvPr id="221" name="Google Shape;221;p8"/>
          <p:cNvSpPr txBox="1"/>
          <p:nvPr/>
        </p:nvSpPr>
        <p:spPr>
          <a:xfrm>
            <a:off x="597743" y="2002095"/>
            <a:ext cx="50504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001059"/>
                </a:solidFill>
                <a:latin typeface="Nunito Sans"/>
                <a:ea typeface="Nunito Sans"/>
                <a:cs typeface="Nunito Sans"/>
                <a:sym typeface="Nunito Sans"/>
              </a:rPr>
              <a:t>Match the words with its synonym. </a:t>
            </a:r>
            <a:endParaRPr b="0" i="0" sz="1400" u="none" cap="none" strike="noStrike">
              <a:solidFill>
                <a:srgbClr val="000000"/>
              </a:solidFill>
              <a:latin typeface="Arial"/>
              <a:ea typeface="Arial"/>
              <a:cs typeface="Arial"/>
              <a:sym typeface="Arial"/>
            </a:endParaRPr>
          </a:p>
        </p:txBody>
      </p:sp>
      <p:cxnSp>
        <p:nvCxnSpPr>
          <p:cNvPr id="222" name="Google Shape;222;p8"/>
          <p:cNvCxnSpPr/>
          <p:nvPr/>
        </p:nvCxnSpPr>
        <p:spPr>
          <a:xfrm>
            <a:off x="3475902" y="3377311"/>
            <a:ext cx="4333973" cy="1621906"/>
          </a:xfrm>
          <a:prstGeom prst="straightConnector1">
            <a:avLst/>
          </a:prstGeom>
          <a:noFill/>
          <a:ln cap="flat" cmpd="sng" w="28575">
            <a:solidFill>
              <a:srgbClr val="D3A6FF"/>
            </a:solidFill>
            <a:prstDash val="solid"/>
            <a:round/>
            <a:headEnd len="sm" w="sm" type="none"/>
            <a:tailEnd len="med" w="med" type="triangle"/>
          </a:ln>
        </p:spPr>
      </p:cxnSp>
      <p:cxnSp>
        <p:nvCxnSpPr>
          <p:cNvPr id="223" name="Google Shape;223;p8"/>
          <p:cNvCxnSpPr/>
          <p:nvPr/>
        </p:nvCxnSpPr>
        <p:spPr>
          <a:xfrm>
            <a:off x="2874149" y="3951653"/>
            <a:ext cx="4935726" cy="1665953"/>
          </a:xfrm>
          <a:prstGeom prst="straightConnector1">
            <a:avLst/>
          </a:prstGeom>
          <a:noFill/>
          <a:ln cap="flat" cmpd="sng" w="28575">
            <a:solidFill>
              <a:srgbClr val="D3A6FF"/>
            </a:solidFill>
            <a:prstDash val="solid"/>
            <a:round/>
            <a:headEnd len="sm" w="sm" type="none"/>
            <a:tailEnd len="med" w="med" type="triangle"/>
          </a:ln>
        </p:spPr>
      </p:cxnSp>
      <p:cxnSp>
        <p:nvCxnSpPr>
          <p:cNvPr id="224" name="Google Shape;224;p8"/>
          <p:cNvCxnSpPr/>
          <p:nvPr/>
        </p:nvCxnSpPr>
        <p:spPr>
          <a:xfrm>
            <a:off x="3261849" y="4521062"/>
            <a:ext cx="4548026" cy="1657518"/>
          </a:xfrm>
          <a:prstGeom prst="straightConnector1">
            <a:avLst/>
          </a:prstGeom>
          <a:noFill/>
          <a:ln cap="flat" cmpd="sng" w="28575">
            <a:solidFill>
              <a:srgbClr val="D3A6FF"/>
            </a:solidFill>
            <a:prstDash val="solid"/>
            <a:round/>
            <a:headEnd len="sm" w="sm" type="none"/>
            <a:tailEnd len="med" w="med" type="triangle"/>
          </a:ln>
        </p:spPr>
      </p:cxnSp>
      <p:cxnSp>
        <p:nvCxnSpPr>
          <p:cNvPr id="225" name="Google Shape;225;p8"/>
          <p:cNvCxnSpPr/>
          <p:nvPr/>
        </p:nvCxnSpPr>
        <p:spPr>
          <a:xfrm flipH="1" rot="10800000">
            <a:off x="2761639" y="3893601"/>
            <a:ext cx="4819555" cy="1203367"/>
          </a:xfrm>
          <a:prstGeom prst="straightConnector1">
            <a:avLst/>
          </a:prstGeom>
          <a:noFill/>
          <a:ln cap="flat" cmpd="sng" w="28575">
            <a:solidFill>
              <a:srgbClr val="D3A6FF"/>
            </a:solidFill>
            <a:prstDash val="solid"/>
            <a:round/>
            <a:headEnd len="sm" w="sm" type="none"/>
            <a:tailEnd len="med" w="med" type="triangle"/>
          </a:ln>
        </p:spPr>
      </p:cxnSp>
      <p:cxnSp>
        <p:nvCxnSpPr>
          <p:cNvPr id="226" name="Google Shape;226;p8"/>
          <p:cNvCxnSpPr/>
          <p:nvPr/>
        </p:nvCxnSpPr>
        <p:spPr>
          <a:xfrm flipH="1" rot="10800000">
            <a:off x="2773746" y="3429000"/>
            <a:ext cx="5036129" cy="2244598"/>
          </a:xfrm>
          <a:prstGeom prst="straightConnector1">
            <a:avLst/>
          </a:prstGeom>
          <a:noFill/>
          <a:ln cap="flat" cmpd="sng" w="28575">
            <a:solidFill>
              <a:srgbClr val="D3A6FF"/>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f3a1130d87_0_0"/>
          <p:cNvSpPr/>
          <p:nvPr/>
        </p:nvSpPr>
        <p:spPr>
          <a:xfrm>
            <a:off x="3672591" y="682483"/>
            <a:ext cx="5171606" cy="635100"/>
          </a:xfrm>
          <a:prstGeom prst="rect">
            <a:avLst/>
          </a:prstGeom>
          <a:solidFill>
            <a:srgbClr val="D2A6FF">
              <a:alpha val="86666"/>
            </a:srgbClr>
          </a:solidFill>
          <a:ln cap="flat" cmpd="sng" w="12700">
            <a:solidFill>
              <a:srgbClr val="ADF6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g1f3a1130d87_0_0"/>
          <p:cNvSpPr txBox="1"/>
          <p:nvPr/>
        </p:nvSpPr>
        <p:spPr>
          <a:xfrm>
            <a:off x="4003944" y="615332"/>
            <a:ext cx="498281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CO" sz="4400" u="none" cap="none" strike="noStrike">
                <a:solidFill>
                  <a:srgbClr val="001059"/>
                </a:solidFill>
                <a:latin typeface="Nunito Sans Black"/>
                <a:ea typeface="Nunito Sans Black"/>
                <a:cs typeface="Nunito Sans Black"/>
                <a:sym typeface="Nunito Sans Black"/>
              </a:rPr>
              <a:t>Tim Bernes-Lee</a:t>
            </a:r>
            <a:endParaRPr b="0" i="0" sz="1400" u="none" cap="none" strike="noStrike">
              <a:solidFill>
                <a:srgbClr val="000000"/>
              </a:solidFill>
              <a:latin typeface="Arial"/>
              <a:ea typeface="Arial"/>
              <a:cs typeface="Arial"/>
              <a:sym typeface="Arial"/>
            </a:endParaRPr>
          </a:p>
        </p:txBody>
      </p:sp>
      <p:grpSp>
        <p:nvGrpSpPr>
          <p:cNvPr id="234" name="Google Shape;234;g1f3a1130d87_0_0"/>
          <p:cNvGrpSpPr/>
          <p:nvPr/>
        </p:nvGrpSpPr>
        <p:grpSpPr>
          <a:xfrm>
            <a:off x="601045" y="195198"/>
            <a:ext cx="10989910" cy="770002"/>
            <a:chOff x="626478" y="195198"/>
            <a:chExt cx="10989910" cy="770002"/>
          </a:xfrm>
        </p:grpSpPr>
        <p:pic>
          <p:nvPicPr>
            <p:cNvPr id="235" name="Google Shape;235;g1f3a1130d87_0_0"/>
            <p:cNvPicPr preferRelativeResize="0"/>
            <p:nvPr/>
          </p:nvPicPr>
          <p:blipFill rotWithShape="1">
            <a:blip r:embed="rId3">
              <a:alphaModFix/>
            </a:blip>
            <a:srcRect b="0" l="0" r="0" t="0"/>
            <a:stretch/>
          </p:blipFill>
          <p:spPr>
            <a:xfrm>
              <a:off x="10192397" y="195198"/>
              <a:ext cx="1423991" cy="770002"/>
            </a:xfrm>
            <a:prstGeom prst="rect">
              <a:avLst/>
            </a:prstGeom>
            <a:noFill/>
            <a:ln>
              <a:noFill/>
            </a:ln>
          </p:spPr>
        </p:pic>
        <p:pic>
          <p:nvPicPr>
            <p:cNvPr id="236" name="Google Shape;236;g1f3a1130d87_0_0"/>
            <p:cNvPicPr preferRelativeResize="0"/>
            <p:nvPr/>
          </p:nvPicPr>
          <p:blipFill rotWithShape="1">
            <a:blip r:embed="rId4">
              <a:alphaModFix/>
            </a:blip>
            <a:srcRect b="0" l="0" r="0" t="0"/>
            <a:stretch/>
          </p:blipFill>
          <p:spPr>
            <a:xfrm>
              <a:off x="626478" y="390743"/>
              <a:ext cx="1088021" cy="378913"/>
            </a:xfrm>
            <a:prstGeom prst="rect">
              <a:avLst/>
            </a:prstGeom>
            <a:noFill/>
            <a:ln>
              <a:noFill/>
            </a:ln>
          </p:spPr>
        </p:pic>
      </p:grpSp>
      <p:sp>
        <p:nvSpPr>
          <p:cNvPr id="237" name="Google Shape;237;g1f3a1130d87_0_0"/>
          <p:cNvSpPr txBox="1"/>
          <p:nvPr/>
        </p:nvSpPr>
        <p:spPr>
          <a:xfrm>
            <a:off x="3672591" y="1533506"/>
            <a:ext cx="8339527" cy="532449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700"/>
              <a:buFont typeface="Arial"/>
              <a:buNone/>
            </a:pPr>
            <a:r>
              <a:rPr b="1" i="0" lang="es-CO" sz="1700" u="none" cap="none" strike="noStrike">
                <a:solidFill>
                  <a:srgbClr val="1F2072"/>
                </a:solidFill>
                <a:highlight>
                  <a:srgbClr val="FFFF00"/>
                </a:highlight>
                <a:latin typeface="Nunito Sans"/>
                <a:ea typeface="Nunito Sans"/>
                <a:cs typeface="Nunito Sans"/>
                <a:sym typeface="Nunito Sans"/>
              </a:rPr>
              <a:t>Sir Timothy Berners-Lee </a:t>
            </a:r>
            <a:r>
              <a:rPr b="0" i="0" lang="es-CO" sz="1700" u="none" cap="none" strike="noStrike">
                <a:solidFill>
                  <a:srgbClr val="1F2072"/>
                </a:solidFill>
                <a:highlight>
                  <a:srgbClr val="FFFF00"/>
                </a:highlight>
                <a:latin typeface="Nunito Sans"/>
                <a:ea typeface="Nunito Sans"/>
                <a:cs typeface="Nunito Sans"/>
                <a:sym typeface="Nunito Sans"/>
              </a:rPr>
              <a:t>is a British computer scientist who invented the World Wide Web. He received a knighthood from the British Queen for his efforts (so he is called ‘Sir’). He is director of W3C, which looks after the Web’s development. A leading British newspaper ranked him as the world’s greatest living genius. Today’s world would be very different without his discovery.</a:t>
            </a:r>
            <a:endParaRPr b="0" i="0" sz="1400" u="none" cap="none" strike="noStrike">
              <a:solidFill>
                <a:srgbClr val="000000"/>
              </a:solidFill>
              <a:highlight>
                <a:srgbClr val="FFFF00"/>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rPr b="0" i="0" lang="es-CO" sz="1700" u="none" cap="none" strike="noStrike">
                <a:solidFill>
                  <a:srgbClr val="1F2072"/>
                </a:solidFill>
                <a:highlight>
                  <a:srgbClr val="00FF00"/>
                </a:highlight>
                <a:latin typeface="Nunito Sans"/>
                <a:ea typeface="Nunito Sans"/>
                <a:cs typeface="Nunito Sans"/>
                <a:sym typeface="Nunito Sans"/>
              </a:rPr>
              <a:t>Berners-Lee was born in 1955 to parents who were mathematicians and computer scientists. He grew up with numbers and electronics and managed to build his own computer. He went to Oxford University and was banned from using the computers for hacking. Berners-Lee graduated with a degree in physics. His first jobs after graduating were as a computer programmer and software developer.</a:t>
            </a:r>
            <a:endParaRPr b="0" i="0" sz="1400" u="none" cap="none" strike="noStrike">
              <a:solidFill>
                <a:srgbClr val="000000"/>
              </a:solidFill>
              <a:highlight>
                <a:srgbClr val="00FF00"/>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rPr b="0" i="0" lang="es-CO" sz="1700" u="none" cap="none" strike="noStrike">
                <a:solidFill>
                  <a:srgbClr val="1F2072"/>
                </a:solidFill>
                <a:highlight>
                  <a:srgbClr val="00FFFF"/>
                </a:highlight>
                <a:latin typeface="Nunito Sans"/>
                <a:ea typeface="Nunito Sans"/>
                <a:cs typeface="Nunito Sans"/>
                <a:sym typeface="Nunito Sans"/>
              </a:rPr>
              <a:t>Berners-Lee spent the 1980s on a project based on sharing and updating information online. In 1991, he put the first website online. It explained what the World Wide Web was and how it was used. He gave his idea to the world for free. In 1994, Berners-Lee founded W3C to set standards and improve the quality of the Web.</a:t>
            </a:r>
            <a:endParaRPr b="0" i="0" sz="1400" u="none" cap="none" strike="noStrike">
              <a:solidFill>
                <a:srgbClr val="000000"/>
              </a:solidFill>
              <a:highlight>
                <a:srgbClr val="00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700"/>
              <a:buFont typeface="Arial"/>
              <a:buNone/>
            </a:pPr>
            <a:r>
              <a:rPr b="0" i="0" lang="es-CO" sz="1700" u="none" cap="none" strike="noStrike">
                <a:solidFill>
                  <a:srgbClr val="1F2072"/>
                </a:solidFill>
                <a:latin typeface="Nunito Sans"/>
                <a:ea typeface="Nunito Sans"/>
                <a:cs typeface="Nunito Sans"/>
                <a:sym typeface="Nunito Sans"/>
              </a:rPr>
              <a:t>Berners-Lee now spends his time between W3C and as a professor of computer science in England. He also writes about the future of the Web. In 2004, he was named as the first ever winner of the Millennium Technology Prize. He has a string of other awards and is listed as one of ‘Time’ magazine’s 100 most important people of the 20</a:t>
            </a:r>
            <a:r>
              <a:rPr b="0" baseline="30000" i="0" lang="es-CO" sz="1700" u="none" cap="none" strike="noStrike">
                <a:solidFill>
                  <a:srgbClr val="1F2072"/>
                </a:solidFill>
                <a:latin typeface="Nunito Sans"/>
                <a:ea typeface="Nunito Sans"/>
                <a:cs typeface="Nunito Sans"/>
                <a:sym typeface="Nunito Sans"/>
              </a:rPr>
              <a:t>th</a:t>
            </a:r>
            <a:r>
              <a:rPr b="0" i="0" lang="es-CO" sz="1700" u="none" cap="none" strike="noStrike">
                <a:solidFill>
                  <a:srgbClr val="1F2072"/>
                </a:solidFill>
                <a:latin typeface="Nunito Sans"/>
                <a:ea typeface="Nunito Sans"/>
                <a:cs typeface="Nunito Sans"/>
                <a:sym typeface="Nunito Sans"/>
              </a:rPr>
              <a:t> Century.</a:t>
            </a:r>
            <a:endParaRPr b="0" i="0" sz="1700" u="none" cap="none" strike="noStrike">
              <a:solidFill>
                <a:srgbClr val="1F2072"/>
              </a:solidFill>
              <a:latin typeface="Nunito Sans"/>
              <a:ea typeface="Nunito Sans"/>
              <a:cs typeface="Nunito Sans"/>
              <a:sym typeface="Nunito Sans"/>
            </a:endParaRPr>
          </a:p>
        </p:txBody>
      </p:sp>
      <p:pic>
        <p:nvPicPr>
          <p:cNvPr descr="Tim Berners-Lee | Biography, Education, Internet, Contributions, &amp; Facts |  Britannica" id="238" name="Google Shape;238;g1f3a1130d87_0_0"/>
          <p:cNvPicPr preferRelativeResize="0"/>
          <p:nvPr/>
        </p:nvPicPr>
        <p:blipFill rotWithShape="1">
          <a:blip r:embed="rId5">
            <a:alphaModFix/>
          </a:blip>
          <a:srcRect b="0" l="0" r="0" t="0"/>
          <a:stretch/>
        </p:blipFill>
        <p:spPr>
          <a:xfrm>
            <a:off x="179882" y="1672371"/>
            <a:ext cx="3035357" cy="4290819"/>
          </a:xfrm>
          <a:prstGeom prst="roundRect">
            <a:avLst>
              <a:gd fmla="val 13704"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2023-12-20T20:41:55Z</dcterms:created>
  <dc:creator>Cymetria Diseño</dc:creator>
</cp:coreProperties>
</file>